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379" r:id="rId2"/>
    <p:sldId id="393" r:id="rId3"/>
    <p:sldId id="394" r:id="rId4"/>
    <p:sldId id="395" r:id="rId5"/>
    <p:sldId id="396" r:id="rId6"/>
    <p:sldId id="397" r:id="rId7"/>
    <p:sldId id="398" r:id="rId8"/>
    <p:sldId id="399" r:id="rId9"/>
    <p:sldId id="277" r:id="rId10"/>
    <p:sldId id="380" r:id="rId11"/>
    <p:sldId id="381" r:id="rId12"/>
    <p:sldId id="400" r:id="rId13"/>
    <p:sldId id="401" r:id="rId14"/>
    <p:sldId id="402" r:id="rId15"/>
    <p:sldId id="403" r:id="rId16"/>
    <p:sldId id="382" r:id="rId17"/>
    <p:sldId id="383" r:id="rId18"/>
    <p:sldId id="392" r:id="rId19"/>
    <p:sldId id="299" r:id="rId20"/>
    <p:sldId id="385" r:id="rId21"/>
    <p:sldId id="386" r:id="rId22"/>
    <p:sldId id="387" r:id="rId23"/>
    <p:sldId id="300" r:id="rId24"/>
    <p:sldId id="388" r:id="rId25"/>
    <p:sldId id="389" r:id="rId26"/>
    <p:sldId id="390" r:id="rId27"/>
    <p:sldId id="391" r:id="rId28"/>
    <p:sldId id="315" r:id="rId29"/>
    <p:sldId id="301" r:id="rId30"/>
    <p:sldId id="333" r:id="rId31"/>
    <p:sldId id="257" r:id="rId32"/>
    <p:sldId id="321" r:id="rId33"/>
    <p:sldId id="322" r:id="rId34"/>
    <p:sldId id="404" r:id="rId35"/>
    <p:sldId id="323" r:id="rId36"/>
    <p:sldId id="324" r:id="rId37"/>
    <p:sldId id="325" r:id="rId38"/>
    <p:sldId id="326" r:id="rId39"/>
    <p:sldId id="265" r:id="rId40"/>
    <p:sldId id="327" r:id="rId41"/>
    <p:sldId id="328" r:id="rId42"/>
    <p:sldId id="329" r:id="rId43"/>
    <p:sldId id="331" r:id="rId44"/>
    <p:sldId id="330" r:id="rId45"/>
    <p:sldId id="271" r:id="rId46"/>
  </p:sldIdLst>
  <p:sldSz cx="12192000" cy="6858000"/>
  <p:notesSz cx="6858000" cy="9144000"/>
  <p:embeddedFontLst>
    <p:embeddedFont>
      <p:font typeface="Roboto Medium" panose="02000000000000000000" pitchFamily="2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aleway" pitchFamily="2" charset="-52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0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96404" autoAdjust="0"/>
  </p:normalViewPr>
  <p:slideViewPr>
    <p:cSldViewPr snapToGrid="0">
      <p:cViewPr varScale="1">
        <p:scale>
          <a:sx n="106" d="100"/>
          <a:sy n="106" d="100"/>
        </p:scale>
        <p:origin x="876" y="108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110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546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87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61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425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887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713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557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17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59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13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424E026-50E9-ECF7-935B-70117A52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5DA5A49D-858F-DB7C-2D54-5D14492CF7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F9A857C1-FCC6-B1C2-C83D-8C759A2A0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8670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049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104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883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61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344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873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590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7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623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29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00285FB3-8D42-7CA9-2659-CD897A85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C47497AA-447A-A5DD-C155-8D4D48E65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F5CC639B-7087-9AD0-D1A3-63AFE5E67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590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150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f95e4803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3f95e4803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96C1BDA-392B-1DDA-CD50-5628DFD0C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263E496B-D735-1402-0186-255CF3B2E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31AC874-4589-2C94-7229-B1FCA66B0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938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96C1BDA-392B-1DDA-CD50-5628DFD0C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263E496B-D735-1402-0186-255CF3B2E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31AC874-4589-2C94-7229-B1FCA66B0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865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49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496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35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lcontests.com/" TargetMode="External"/><Relationship Id="rId13" Type="http://schemas.openxmlformats.org/officeDocument/2006/relationships/hyperlink" Target="https://habr.com/" TargetMode="External"/><Relationship Id="rId18" Type="http://schemas.openxmlformats.org/officeDocument/2006/relationships/hyperlink" Target="https://huggingface.co/datasets" TargetMode="External"/><Relationship Id="rId3" Type="http://schemas.openxmlformats.org/officeDocument/2006/relationships/notesSlide" Target="../notesSlides/notesSlide12.xml"/><Relationship Id="rId21" Type="http://schemas.openxmlformats.org/officeDocument/2006/relationships/hyperlink" Target="https://universe.roboflow.com/" TargetMode="External"/><Relationship Id="rId7" Type="http://schemas.openxmlformats.org/officeDocument/2006/relationships/hyperlink" Target="https://www.drivendata.org/competitions/" TargetMode="External"/><Relationship Id="rId12" Type="http://schemas.openxmlformats.org/officeDocument/2006/relationships/hyperlink" Target="https://github.com/ElizaLo/Data-Science" TargetMode="External"/><Relationship Id="rId17" Type="http://schemas.openxmlformats.org/officeDocument/2006/relationships/hyperlink" Target="https://www.kaggle.com/datasets" TargetMode="External"/><Relationship Id="rId2" Type="http://schemas.openxmlformats.org/officeDocument/2006/relationships/slideLayout" Target="../slideLayouts/slideLayout1.xml"/><Relationship Id="rId16" Type="http://schemas.openxmlformats.org/officeDocument/2006/relationships/hyperlink" Target="https://paperswithcode.com/" TargetMode="External"/><Relationship Id="rId20" Type="http://schemas.openxmlformats.org/officeDocument/2006/relationships/hyperlink" Target="https://data.mendeley.com/" TargetMode="Externa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png"/><Relationship Id="rId11" Type="http://schemas.openxmlformats.org/officeDocument/2006/relationships/hyperlink" Target="https://krzjoa.github.io/awesome-python-data-science/" TargetMode="External"/><Relationship Id="rId24" Type="http://schemas.openxmlformats.org/officeDocument/2006/relationships/hyperlink" Target="https://www.nature.com/sdata/" TargetMode="External"/><Relationship Id="rId5" Type="http://schemas.openxmlformats.org/officeDocument/2006/relationships/image" Target="../media/image1.emf"/><Relationship Id="rId15" Type="http://schemas.openxmlformats.org/officeDocument/2006/relationships/hyperlink" Target="https://developers.google.com/machine-learning/guides/rules-of-ml?hl=en" TargetMode="External"/><Relationship Id="rId23" Type="http://schemas.openxmlformats.org/officeDocument/2006/relationships/hyperlink" Target="https://www.mdpi.com/journal/data" TargetMode="External"/><Relationship Id="rId10" Type="http://schemas.openxmlformats.org/officeDocument/2006/relationships/hyperlink" Target="https://github.com/academic/awesome-datascience" TargetMode="External"/><Relationship Id="rId19" Type="http://schemas.openxmlformats.org/officeDocument/2006/relationships/hyperlink" Target="https://github.com/" TargetMode="External"/><Relationship Id="rId4" Type="http://schemas.openxmlformats.org/officeDocument/2006/relationships/oleObject" Target="../embeddings/oleObject1.bin"/><Relationship Id="rId9" Type="http://schemas.openxmlformats.org/officeDocument/2006/relationships/hyperlink" Target="https://github.com/marlesson/list_of_ml_competitions" TargetMode="External"/><Relationship Id="rId14" Type="http://schemas.openxmlformats.org/officeDocument/2006/relationships/hyperlink" Target="https://ods.ai/" TargetMode="External"/><Relationship Id="rId22" Type="http://schemas.openxmlformats.org/officeDocument/2006/relationships/hyperlink" Target="https://physionet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10" Type="http://schemas.openxmlformats.org/officeDocument/2006/relationships/image" Target="../media/image12.jpe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771450" y="1684500"/>
            <a:ext cx="6670200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chemeClr val="tx1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Классические методики управления проектами ИИ</a:t>
            </a:r>
            <a:endParaRPr sz="4400" dirty="0">
              <a:solidFill>
                <a:schemeClr val="tx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Методологии управления проектами 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4FE084-7735-72CF-A5D9-02364ABB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73" y="1267946"/>
            <a:ext cx="6450891" cy="50872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606564-279F-4C76-1EFB-34EBCAED6920}"/>
              </a:ext>
            </a:extLst>
          </p:cNvPr>
          <p:cNvSpPr txBox="1"/>
          <p:nvPr/>
        </p:nvSpPr>
        <p:spPr>
          <a:xfrm>
            <a:off x="159887" y="6495166"/>
            <a:ext cx="111474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http://www.kdnuggets.com/2014/10/crisp-dm-top-methodology-analytics-data-mining-data-science-projects.html</a:t>
            </a:r>
          </a:p>
        </p:txBody>
      </p:sp>
    </p:spTree>
    <p:extLst>
      <p:ext uri="{BB962C8B-B14F-4D97-AF65-F5344CB8AC3E}">
        <p14:creationId xmlns:p14="http://schemas.microsoft.com/office/powerpoint/2010/main" val="173120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Методологии управления проектами 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606564-279F-4C76-1EFB-34EBCAED6920}"/>
              </a:ext>
            </a:extLst>
          </p:cNvPr>
          <p:cNvSpPr txBox="1"/>
          <p:nvPr/>
        </p:nvSpPr>
        <p:spPr>
          <a:xfrm>
            <a:off x="159886" y="6476515"/>
            <a:ext cx="119494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Iñigo</a:t>
            </a:r>
            <a:r>
              <a:rPr lang="en-US" dirty="0"/>
              <a:t> Martinez, Elisabeth </a:t>
            </a:r>
            <a:r>
              <a:rPr lang="en-US" dirty="0" err="1"/>
              <a:t>Viles</a:t>
            </a:r>
            <a:r>
              <a:rPr lang="en-US" dirty="0"/>
              <a:t>, Igor G. </a:t>
            </a:r>
            <a:r>
              <a:rPr lang="en-US" dirty="0" err="1"/>
              <a:t>Olaizola</a:t>
            </a:r>
            <a:r>
              <a:rPr lang="en-US" dirty="0"/>
              <a:t>. A survey study of success factors in data science projects, 2022 – https://arxiv.org/abs/2201.06310 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B051DB-D812-6BB6-C3AC-7DF9962F1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002" y="963299"/>
            <a:ext cx="5272903" cy="540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4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1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200" dirty="0" smtClean="0">
                <a:solidFill>
                  <a:srgbClr val="202122"/>
                </a:solidFill>
                <a:latin typeface="Arial" panose="020B0604020202020204" pitchFamily="34" charset="0"/>
              </a:rPr>
              <a:t>Понимание </a:t>
            </a:r>
            <a:r>
              <a:rPr lang="ru-RU" sz="2200" dirty="0">
                <a:solidFill>
                  <a:srgbClr val="202122"/>
                </a:solidFill>
                <a:latin typeface="Arial" panose="020B0604020202020204" pitchFamily="34" charset="0"/>
              </a:rPr>
              <a:t>бизнес-целей (</a:t>
            </a:r>
            <a:r>
              <a:rPr lang="en-US" sz="2200" i="1" dirty="0">
                <a:solidFill>
                  <a:srgbClr val="202122"/>
                </a:solidFill>
                <a:latin typeface="Arial" panose="020B0604020202020204" pitchFamily="34" charset="0"/>
              </a:rPr>
              <a:t>Business Understanding</a:t>
            </a:r>
            <a:r>
              <a:rPr lang="en-US" sz="2200" dirty="0" smtClean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ru-RU" sz="2200" dirty="0" smtClean="0">
                <a:solidFill>
                  <a:srgbClr val="202122"/>
                </a:solidFill>
                <a:latin typeface="Arial" panose="020B0604020202020204" pitchFamily="34" charset="0"/>
              </a:rPr>
              <a:t> или </a:t>
            </a:r>
            <a:r>
              <a:rPr lang="en-US" sz="2200" dirty="0" smtClean="0">
                <a:solidFill>
                  <a:srgbClr val="202122"/>
                </a:solidFill>
                <a:latin typeface="Arial" panose="020B0604020202020204" pitchFamily="34" charset="0"/>
              </a:rPr>
              <a:t>Domain </a:t>
            </a:r>
            <a:r>
              <a:rPr lang="en-US" sz="2200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Understanding (</a:t>
            </a:r>
            <a:r>
              <a:rPr lang="ru-RU" sz="2200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понимание области приложений ИИ)</a:t>
            </a:r>
          </a:p>
          <a:p>
            <a:pPr marL="268288" lvl="2">
              <a:spcAft>
                <a:spcPts val="600"/>
              </a:spcAft>
            </a:pPr>
            <a:r>
              <a:rPr lang="ru-RU" sz="2200" dirty="0"/>
              <a:t>через оценку текущей ситуации определяются </a:t>
            </a:r>
            <a:r>
              <a:rPr lang="ru-RU" sz="2200" dirty="0" smtClean="0"/>
              <a:t>бизнес-цели (доменные цели) и требования</a:t>
            </a:r>
            <a:r>
              <a:rPr lang="ru-RU" sz="2200" dirty="0"/>
              <a:t>, а также разрабатывается предварительный план проекта;</a:t>
            </a:r>
            <a:endParaRPr lang="ru-RU" sz="2200" i="1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200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ИИ - это инструмент, Домен – то, куда ИИ прикладывается.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/>
          </p:nvPr>
        </p:nvGraphicFramePr>
        <p:xfrm>
          <a:off x="176847" y="2738189"/>
          <a:ext cx="11704672" cy="36127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8649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7056023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46930"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Бизнес/продукт/доменные</a:t>
                      </a:r>
                      <a:r>
                        <a:rPr lang="ru-RU" sz="1800" b="1" baseline="0" dirty="0" smtClean="0"/>
                        <a:t> метрики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Data</a:t>
                      </a:r>
                      <a:r>
                        <a:rPr lang="en-US" sz="1800" b="1" baseline="0" dirty="0" smtClean="0"/>
                        <a:t> science </a:t>
                      </a:r>
                      <a:r>
                        <a:rPr lang="ru-RU" sz="1800" b="1" baseline="0" dirty="0" smtClean="0"/>
                        <a:t>метрики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952003">
                <a:tc>
                  <a:txBody>
                    <a:bodyPr/>
                    <a:lstStyle/>
                    <a:p>
                      <a:r>
                        <a:rPr lang="ru-RU" sz="1400" u="none" strike="noStrike" cap="none" dirty="0" smtClean="0">
                          <a:effectLst/>
                          <a:sym typeface="Arial"/>
                        </a:rPr>
                        <a:t>Центральные метрики (</a:t>
                      </a:r>
                      <a:r>
                        <a:rPr lang="en-US" sz="1400" u="none" strike="noStrike" cap="none" dirty="0" smtClean="0">
                          <a:effectLst/>
                          <a:sym typeface="Arial"/>
                        </a:rPr>
                        <a:t>focus metrics)</a:t>
                      </a:r>
                      <a:r>
                        <a:rPr lang="ru-RU" sz="1400" u="none" strike="noStrike" cap="none" dirty="0" smtClean="0">
                          <a:effectLst/>
                          <a:sym typeface="Arial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u="none" strike="noStrike" cap="none" dirty="0" smtClean="0">
                          <a:sym typeface="Arial"/>
                        </a:rPr>
                        <a:t>Экономический эффект</a:t>
                      </a:r>
                      <a:endParaRPr lang="ru-RU" sz="1800" b="1" i="0" u="none" strike="noStrike" cap="non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Точность модели </a:t>
                      </a:r>
                      <a:r>
                        <a:rPr lang="ru-RU" sz="1800" dirty="0" smtClean="0"/>
                        <a:t>(в широком смысле) – соответствие отдельных</a:t>
                      </a:r>
                      <a:r>
                        <a:rPr lang="ru-RU" sz="1800" baseline="0" dirty="0" smtClean="0"/>
                        <a:t> результатов работы модели реальным данным (в среднем по каждому примеру) </a:t>
                      </a: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Acc</a:t>
                      </a:r>
                      <a:r>
                        <a:rPr lang="en-US" sz="1800" baseline="0" dirty="0" smtClean="0"/>
                        <a:t>, </a:t>
                      </a:r>
                      <a:r>
                        <a:rPr lang="en-US" sz="1800" baseline="0" dirty="0" err="1" smtClean="0"/>
                        <a:t>Auc</a:t>
                      </a:r>
                      <a:r>
                        <a:rPr lang="en-US" sz="1800" baseline="0" dirty="0" smtClean="0"/>
                        <a:t>, MSE, MAPE,…, 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071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ТТХ</a:t>
                      </a:r>
                      <a:r>
                        <a:rPr lang="ru-RU" sz="1800" dirty="0" smtClean="0"/>
                        <a:t> в</a:t>
                      </a:r>
                      <a:r>
                        <a:rPr lang="ru-RU" sz="1800" baseline="0" dirty="0" smtClean="0"/>
                        <a:t> терминах продукта</a:t>
                      </a:r>
                      <a:r>
                        <a:rPr lang="en-US" sz="1800" baseline="0" dirty="0" smtClean="0"/>
                        <a:t> (</a:t>
                      </a:r>
                      <a:r>
                        <a:rPr lang="ru-RU" sz="1800" baseline="0" dirty="0" smtClean="0"/>
                        <a:t>напр., </a:t>
                      </a:r>
                      <a:r>
                        <a:rPr lang="en-US" sz="1800" baseline="0" dirty="0" smtClean="0"/>
                        <a:t>% </a:t>
                      </a:r>
                      <a:r>
                        <a:rPr lang="ru-RU" sz="1800" baseline="0" dirty="0" smtClean="0"/>
                        <a:t>отклонений по протоколу испытаний</a:t>
                      </a:r>
                      <a:r>
                        <a:rPr lang="en-US" sz="1800" baseline="0" dirty="0" smtClean="0"/>
                        <a:t>)</a:t>
                      </a:r>
                      <a:r>
                        <a:rPr lang="ru-RU" sz="1800" dirty="0" smtClean="0"/>
                        <a:t>,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Производительность модели </a:t>
                      </a:r>
                      <a:r>
                        <a:rPr lang="ru-RU" sz="1800" dirty="0" smtClean="0"/>
                        <a:t>– время</a:t>
                      </a:r>
                      <a:r>
                        <a:rPr lang="ru-RU" sz="1800" baseline="0" dirty="0" smtClean="0"/>
                        <a:t> работы модели на том или ином «железе»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94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baseline="0" dirty="0" smtClean="0"/>
                        <a:t>Сопутствующие показатели: </a:t>
                      </a:r>
                      <a:r>
                        <a:rPr lang="ru-RU" sz="1800" baseline="0" dirty="0" smtClean="0"/>
                        <a:t>требования к узлам и составляющим, трудозатраты, удержание клиента</a:t>
                      </a:r>
                      <a:endParaRPr lang="ru-RU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Экспертная</a:t>
                      </a:r>
                      <a:r>
                        <a:rPr lang="ru-RU" sz="1800" b="1" baseline="0" dirty="0" smtClean="0"/>
                        <a:t> оценка работы модели </a:t>
                      </a:r>
                      <a:r>
                        <a:rPr lang="en-US" sz="1800" baseline="0" dirty="0" smtClean="0"/>
                        <a:t>(RLHF)</a:t>
                      </a:r>
                      <a:endParaRPr lang="ru-RU" sz="1800" baseline="0" dirty="0" smtClean="0"/>
                    </a:p>
                    <a:p>
                      <a:r>
                        <a:rPr lang="ru-RU" sz="1800" b="1" baseline="0" dirty="0" smtClean="0"/>
                        <a:t>Статистические</a:t>
                      </a:r>
                      <a:r>
                        <a:rPr lang="ru-RU" sz="1800" baseline="0" dirty="0" smtClean="0"/>
                        <a:t> </a:t>
                      </a:r>
                      <a:r>
                        <a:rPr lang="ru-RU" sz="1800" b="1" baseline="0" dirty="0" smtClean="0"/>
                        <a:t>тесты</a:t>
                      </a:r>
                      <a:r>
                        <a:rPr lang="ru-RU" sz="1800" baseline="0" dirty="0" smtClean="0"/>
                        <a:t> результатов модели (разброс рез, соотв. Распределению и т.д.)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515947"/>
                  </a:ext>
                </a:extLst>
              </a:tr>
              <a:tr h="710726"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Совместимость </a:t>
                      </a:r>
                      <a:r>
                        <a:rPr lang="ru-RU" sz="1800" dirty="0" smtClean="0"/>
                        <a:t>с другими решениями, нормативной базой, 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Тесты на доверительный ИИ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534803" y="6416665"/>
            <a:ext cx="4820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https://www.datascience-pm.com/10-data-science-metrics/</a:t>
            </a:r>
          </a:p>
        </p:txBody>
      </p:sp>
    </p:spTree>
    <p:extLst>
      <p:ext uri="{BB962C8B-B14F-4D97-AF65-F5344CB8AC3E}">
        <p14:creationId xmlns:p14="http://schemas.microsoft.com/office/powerpoint/2010/main" val="302640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5513"/>
              </p:ext>
            </p:extLst>
          </p:nvPr>
        </p:nvGraphicFramePr>
        <p:xfrm>
          <a:off x="226337" y="2425372"/>
          <a:ext cx="11764574" cy="3547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6645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5897929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35096"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Бизнес/продукт/доменное понимание информации</a:t>
                      </a:r>
                      <a:endParaRPr lang="ru-RU" sz="16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Data</a:t>
                      </a:r>
                      <a:r>
                        <a:rPr lang="en-US" sz="1800" b="1" baseline="0" dirty="0" smtClean="0"/>
                        <a:t> science </a:t>
                      </a:r>
                      <a:r>
                        <a:rPr lang="ru-RU" sz="1800" b="1" baseline="0" dirty="0" smtClean="0"/>
                        <a:t>модальность (примеры!)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623631"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База данных – </a:t>
                      </a:r>
                      <a:r>
                        <a:rPr lang="ru-RU" sz="18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измерений/показаний, опросов,  характеристик, рекомендательные системы, СППР</a:t>
                      </a:r>
                      <a:endParaRPr lang="ru-RU" sz="2400" b="0" i="0" u="none" strike="noStrike" cap="non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таблица – </a:t>
                      </a:r>
                      <a:r>
                        <a:rPr lang="ru-RU" sz="1800" b="0" baseline="0" dirty="0" smtClean="0"/>
                        <a:t>структура упорядоченных записей в свободном порядке. Запись = набор признаков. </a:t>
                      </a:r>
                      <a:r>
                        <a:rPr lang="ru-RU" sz="1800" b="1" baseline="0" dirty="0" smtClean="0"/>
                        <a:t>МЛ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317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aseline="0" dirty="0" smtClean="0"/>
                        <a:t>Одно/многомерная </a:t>
                      </a:r>
                      <a:r>
                        <a:rPr lang="ru-RU" sz="1800" b="1" baseline="0" dirty="0" smtClean="0"/>
                        <a:t>последовательность данных </a:t>
                      </a:r>
                      <a:r>
                        <a:rPr lang="ru-RU" sz="1800" baseline="0" dirty="0" smtClean="0"/>
                        <a:t>с регулярными паттернами </a:t>
                      </a:r>
                      <a:r>
                        <a:rPr lang="ru-RU" sz="1800" b="1" baseline="0" dirty="0" smtClean="0"/>
                        <a:t>известных периодов</a:t>
                      </a:r>
                      <a:endParaRPr lang="ru-RU" sz="18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Временной ряд – </a:t>
                      </a:r>
                      <a:r>
                        <a:rPr lang="ru-RU" sz="1800" b="0" dirty="0" smtClean="0"/>
                        <a:t>последовательные данные, имеют временной шаг как характеристику</a:t>
                      </a:r>
                      <a:r>
                        <a:rPr lang="ru-RU" sz="1800" b="1" dirty="0" smtClean="0"/>
                        <a:t>. МЛ/</a:t>
                      </a:r>
                      <a:r>
                        <a:rPr lang="en-US" sz="1800" b="1" dirty="0" smtClean="0"/>
                        <a:t>DL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3315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Камера/многомерная упорядоченная</a:t>
                      </a:r>
                      <a:r>
                        <a:rPr lang="ru-RU" sz="1800" b="1" baseline="0" dirty="0" smtClean="0"/>
                        <a:t> структура</a:t>
                      </a:r>
                      <a:endParaRPr lang="ru-RU" sz="1800" b="1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Изображение</a:t>
                      </a:r>
                      <a:r>
                        <a:rPr lang="ru-RU" sz="1800" baseline="0" dirty="0" smtClean="0"/>
                        <a:t> – компьютерное зрение </a:t>
                      </a:r>
                      <a:r>
                        <a:rPr lang="en-US" sz="1800" baseline="0" dirty="0" smtClean="0"/>
                        <a:t>CV</a:t>
                      </a:r>
                      <a:r>
                        <a:rPr lang="ru-RU" sz="1800" baseline="0" dirty="0" smtClean="0"/>
                        <a:t>.</a:t>
                      </a:r>
                      <a:r>
                        <a:rPr lang="en-US" sz="1800" baseline="0" dirty="0" smtClean="0"/>
                        <a:t> DL/</a:t>
                      </a:r>
                      <a:r>
                        <a:rPr lang="ru-RU" sz="1800" dirty="0" smtClean="0"/>
                        <a:t>БГМ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  <a:tr h="586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dirty="0" smtClean="0"/>
                        <a:t>Семантический нагруженная </a:t>
                      </a:r>
                      <a:r>
                        <a:rPr lang="ru-RU" sz="1800" b="1" dirty="0" smtClean="0"/>
                        <a:t>последовательность</a:t>
                      </a:r>
                      <a:r>
                        <a:rPr lang="ru-RU" sz="1800" b="1" baseline="0" dirty="0" smtClean="0"/>
                        <a:t> </a:t>
                      </a:r>
                      <a:r>
                        <a:rPr lang="ru-RU" sz="1800" baseline="0" dirty="0" smtClean="0"/>
                        <a:t>с продолжительным контекстом</a:t>
                      </a:r>
                      <a:endParaRPr lang="ru-RU" sz="1800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Текстовые</a:t>
                      </a:r>
                      <a:r>
                        <a:rPr lang="ru-RU" sz="1800" dirty="0" smtClean="0"/>
                        <a:t> </a:t>
                      </a:r>
                      <a:r>
                        <a:rPr lang="ru-RU" sz="1800" b="1" dirty="0" smtClean="0"/>
                        <a:t>данные</a:t>
                      </a:r>
                      <a:r>
                        <a:rPr lang="ru-RU" sz="1800" dirty="0" smtClean="0"/>
                        <a:t> </a:t>
                      </a:r>
                      <a:r>
                        <a:rPr lang="en-US" sz="1800" dirty="0" smtClean="0"/>
                        <a:t>NLP ML/</a:t>
                      </a:r>
                      <a:r>
                        <a:rPr lang="ru-RU" sz="1800" dirty="0" smtClean="0"/>
                        <a:t>БГМ</a:t>
                      </a:r>
                      <a:r>
                        <a:rPr lang="en-US" sz="1800" dirty="0" smtClean="0"/>
                        <a:t> </a:t>
                      </a:r>
                      <a:r>
                        <a:rPr lang="ru-RU" sz="1800" baseline="0" dirty="0" smtClean="0"/>
                        <a:t>(если аудио, то </a:t>
                      </a:r>
                      <a:r>
                        <a:rPr lang="en-US" sz="1800" baseline="0" dirty="0" smtClean="0"/>
                        <a:t>speech processing)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4517687"/>
                  </a:ext>
                </a:extLst>
              </a:tr>
              <a:tr h="439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Систематические данные</a:t>
                      </a:r>
                      <a:r>
                        <a:rPr lang="ru-RU" sz="1800" b="1" baseline="0" dirty="0" smtClean="0"/>
                        <a:t> со связями</a:t>
                      </a:r>
                      <a:endParaRPr lang="ru-RU" sz="1800" b="1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err="1" smtClean="0"/>
                        <a:t>Графовые</a:t>
                      </a:r>
                      <a:r>
                        <a:rPr lang="ru-RU" sz="1800" b="1" dirty="0" smtClean="0"/>
                        <a:t> нейронные сети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1178695"/>
                  </a:ext>
                </a:extLst>
              </a:tr>
              <a:tr h="4565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Последовательности действий </a:t>
                      </a:r>
                      <a:r>
                        <a:rPr lang="ru-RU" sz="1800" dirty="0" smtClean="0"/>
                        <a:t>дающие результат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 smtClean="0"/>
                        <a:t>Обучение</a:t>
                      </a:r>
                      <a:r>
                        <a:rPr lang="ru-RU" sz="1800" baseline="0" dirty="0" smtClean="0"/>
                        <a:t> с подкреплением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ru-RU" sz="1800" b="1" dirty="0" smtClean="0"/>
                        <a:t>МЛ/</a:t>
                      </a:r>
                      <a:r>
                        <a:rPr lang="en-US" sz="1800" b="1" dirty="0" smtClean="0"/>
                        <a:t>DL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9504348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580140" y="6263315"/>
            <a:ext cx="10490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Примеры не однозначные. Например временной ряд может быть и графом! И изображением (если органичен или сигнал)!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53795" y="6017336"/>
            <a:ext cx="9764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МЛ</a:t>
            </a:r>
            <a:r>
              <a:rPr lang="en-US" b="1" dirty="0" smtClean="0"/>
              <a:t> – </a:t>
            </a:r>
            <a:r>
              <a:rPr lang="ru-RU" b="1" dirty="0" smtClean="0"/>
              <a:t>машинное обучение, </a:t>
            </a:r>
            <a:r>
              <a:rPr lang="en-US" b="1" dirty="0" smtClean="0"/>
              <a:t>DL – </a:t>
            </a:r>
            <a:r>
              <a:rPr lang="ru-RU" b="1" dirty="0" smtClean="0"/>
              <a:t>глубокие нейронные сети, БГМ – большие/базисные генеративные модели!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06689" y="6604345"/>
            <a:ext cx="5149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https://www.datascience-pm.com/data-science-methodologies/</a:t>
            </a:r>
          </a:p>
        </p:txBody>
      </p:sp>
    </p:spTree>
    <p:extLst>
      <p:ext uri="{BB962C8B-B14F-4D97-AF65-F5344CB8AC3E}">
        <p14:creationId xmlns:p14="http://schemas.microsoft.com/office/powerpoint/2010/main" val="195931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4419" y="2379851"/>
            <a:ext cx="655166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 smtClean="0"/>
              <a:t>Примеры задач и решений при помощи МЛ тут: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https://www.kaggle.com/competitions</a:t>
            </a:r>
            <a:endParaRPr lang="ru-RU" sz="2000" dirty="0" smtClean="0">
              <a:hlinkClick r:id="rId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8"/>
              </a:rPr>
              <a:t>https</a:t>
            </a:r>
            <a:r>
              <a:rPr lang="en-US" sz="2000" dirty="0">
                <a:hlinkClick r:id="rId8"/>
              </a:rPr>
              <a:t>://mlcontests.com</a:t>
            </a:r>
            <a:r>
              <a:rPr lang="en-US" sz="2000" dirty="0" smtClean="0">
                <a:hlinkClick r:id="rId8"/>
              </a:rPr>
              <a:t>/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9"/>
              </a:rPr>
              <a:t>https://</a:t>
            </a:r>
            <a:r>
              <a:rPr lang="en-US" sz="2000" dirty="0" smtClean="0">
                <a:hlinkClick r:id="rId9"/>
              </a:rPr>
              <a:t>github.com/marlesson/list_of_ml_competitions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0"/>
              </a:rPr>
              <a:t>https</a:t>
            </a:r>
            <a:r>
              <a:rPr lang="en-US" sz="2000" dirty="0">
                <a:hlinkClick r:id="rId10"/>
              </a:rPr>
              <a:t>://</a:t>
            </a:r>
            <a:r>
              <a:rPr lang="en-US" sz="2000" dirty="0" smtClean="0">
                <a:hlinkClick r:id="rId10"/>
              </a:rPr>
              <a:t>github.com/academic/awesome-datascience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1"/>
              </a:rPr>
              <a:t>https://krzjoa.github.io/awesome-python-data-science</a:t>
            </a:r>
            <a:r>
              <a:rPr lang="en-US" sz="2000" dirty="0" smtClean="0">
                <a:hlinkClick r:id="rId11"/>
              </a:rPr>
              <a:t>/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2"/>
              </a:rPr>
              <a:t>https://github.com/eugeneyan/applied-ml</a:t>
            </a:r>
            <a:endParaRPr lang="ru-RU" sz="2000" dirty="0" smtClean="0">
              <a:hlinkClick r:id="rId1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2"/>
              </a:rPr>
              <a:t>https</a:t>
            </a:r>
            <a:r>
              <a:rPr lang="en-US" sz="2000" dirty="0">
                <a:hlinkClick r:id="rId12"/>
              </a:rPr>
              <a:t>://</a:t>
            </a:r>
            <a:r>
              <a:rPr lang="en-US" sz="2000" dirty="0" smtClean="0">
                <a:hlinkClick r:id="rId12"/>
              </a:rPr>
              <a:t>github.com/ElizaLo/Data-Science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3"/>
              </a:rPr>
              <a:t>https</a:t>
            </a:r>
            <a:r>
              <a:rPr lang="en-US" sz="2000" dirty="0">
                <a:hlinkClick r:id="rId13"/>
              </a:rPr>
              <a:t>://habr.com</a:t>
            </a:r>
            <a:r>
              <a:rPr lang="en-US" sz="2000" dirty="0" smtClean="0">
                <a:hlinkClick r:id="rId13"/>
              </a:rPr>
              <a:t>/</a:t>
            </a:r>
            <a:r>
              <a:rPr lang="ru-RU" sz="2000" dirty="0" smtClean="0"/>
              <a:t> 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4"/>
              </a:rPr>
              <a:t>https</a:t>
            </a:r>
            <a:r>
              <a:rPr lang="en-US" sz="2000" dirty="0">
                <a:hlinkClick r:id="rId14"/>
              </a:rPr>
              <a:t>://ods.ai</a:t>
            </a:r>
            <a:r>
              <a:rPr lang="en-US" sz="2000" dirty="0" smtClean="0">
                <a:hlinkClick r:id="rId14"/>
              </a:rPr>
              <a:t>/</a:t>
            </a:r>
            <a:r>
              <a:rPr lang="en-US" sz="2000" dirty="0" smtClean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и другие  ресурсы с примерами решений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15"/>
              </a:rPr>
              <a:t>https://</a:t>
            </a:r>
            <a:r>
              <a:rPr lang="en-US" dirty="0" smtClean="0">
                <a:hlinkClick r:id="rId15"/>
              </a:rPr>
              <a:t>developers.google.com/machine-learning/guides/rules-of-ml?hl=en</a:t>
            </a:r>
            <a:r>
              <a:rPr lang="en-US" dirty="0" smtClean="0"/>
              <a:t> </a:t>
            </a: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656080" y="2379851"/>
            <a:ext cx="538320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 smtClean="0"/>
              <a:t>Примеры готовых наборов данных: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hlinkClick r:id="rId16"/>
              </a:rPr>
              <a:t>https</a:t>
            </a:r>
            <a:r>
              <a:rPr lang="ru-RU" sz="2000" dirty="0">
                <a:hlinkClick r:id="rId16"/>
              </a:rPr>
              <a:t>://</a:t>
            </a:r>
            <a:r>
              <a:rPr lang="ru-RU" sz="2000" dirty="0" smtClean="0">
                <a:hlinkClick r:id="rId16"/>
              </a:rPr>
              <a:t>paperswithcode.com/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7"/>
              </a:rPr>
              <a:t>https</a:t>
            </a:r>
            <a:r>
              <a:rPr lang="en-US" sz="2000" dirty="0">
                <a:hlinkClick r:id="rId17"/>
              </a:rPr>
              <a:t>://</a:t>
            </a:r>
            <a:r>
              <a:rPr lang="en-US" sz="2000" dirty="0" smtClean="0">
                <a:hlinkClick r:id="rId17"/>
              </a:rPr>
              <a:t>www.kaggle.com/datasets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8"/>
              </a:rPr>
              <a:t>https://</a:t>
            </a:r>
            <a:r>
              <a:rPr lang="en-US" sz="2000" dirty="0" smtClean="0">
                <a:hlinkClick r:id="rId18"/>
              </a:rPr>
              <a:t>huggingface.co/datasets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9"/>
              </a:rPr>
              <a:t>https</a:t>
            </a:r>
            <a:r>
              <a:rPr lang="en-US" sz="2000" dirty="0" smtClean="0">
                <a:hlinkClick r:id="rId19"/>
              </a:rPr>
              <a:t>://github.com/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1"/>
              </a:rPr>
              <a:t>https://datasetsearch.research.google.com/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20"/>
              </a:rPr>
              <a:t>https</a:t>
            </a:r>
            <a:r>
              <a:rPr lang="en-US" sz="2000" dirty="0">
                <a:hlinkClick r:id="rId20"/>
              </a:rPr>
              <a:t>://data.mendeley.com</a:t>
            </a:r>
            <a:r>
              <a:rPr lang="en-US" sz="2000" dirty="0" smtClean="0">
                <a:hlinkClick r:id="rId20"/>
              </a:rPr>
              <a:t>/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21"/>
              </a:rPr>
              <a:t>https</a:t>
            </a:r>
            <a:r>
              <a:rPr lang="en-US" sz="2000" dirty="0">
                <a:hlinkClick r:id="rId21"/>
              </a:rPr>
              <a:t>://universe.roboflow.com</a:t>
            </a:r>
            <a:r>
              <a:rPr lang="en-US" sz="2000" dirty="0" smtClean="0">
                <a:hlinkClick r:id="rId21"/>
              </a:rPr>
              <a:t>/</a:t>
            </a:r>
            <a:r>
              <a:rPr lang="ru-RU" sz="2000" dirty="0" smtClean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2"/>
              </a:rPr>
              <a:t>https://physionet.org</a:t>
            </a:r>
            <a:r>
              <a:rPr lang="en-US" sz="2000" dirty="0" smtClean="0">
                <a:hlinkClick r:id="rId22"/>
              </a:rPr>
              <a:t>/</a:t>
            </a:r>
            <a:r>
              <a:rPr lang="en-US" sz="2000" dirty="0" smtClean="0"/>
              <a:t> </a:t>
            </a:r>
            <a:r>
              <a:rPr lang="ru-RU" sz="2000" dirty="0" smtClean="0"/>
              <a:t>и</a:t>
            </a:r>
            <a:r>
              <a:rPr lang="en-US" sz="2000" dirty="0" smtClean="0"/>
              <a:t> </a:t>
            </a:r>
            <a:r>
              <a:rPr lang="ru-RU" sz="2000" dirty="0" err="1" smtClean="0"/>
              <a:t>тд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3"/>
              </a:rPr>
              <a:t>https://</a:t>
            </a:r>
            <a:r>
              <a:rPr lang="en-US" sz="2000" dirty="0" smtClean="0">
                <a:hlinkClick r:id="rId23"/>
              </a:rPr>
              <a:t>www.mdpi.com/journal/data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4"/>
              </a:rPr>
              <a:t>https://www.nature.com/sdata</a:t>
            </a:r>
            <a:r>
              <a:rPr lang="en-US" sz="2000" dirty="0" smtClean="0">
                <a:hlinkClick r:id="rId24"/>
              </a:rPr>
              <a:t>/</a:t>
            </a:r>
            <a:r>
              <a:rPr lang="en-US" sz="2000" dirty="0" smtClean="0"/>
              <a:t> </a:t>
            </a:r>
            <a:endParaRPr lang="ru-RU" sz="2000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6656080" y="2446437"/>
            <a:ext cx="0" cy="425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76225" y="2803335"/>
            <a:ext cx="10906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AutoShape 2" descr="https://miro.medium.com/v2/resize:fit:1000/1*seyP9HRB6I1nMA1iuF3JH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2" descr="Business Analysis Body of Knowledge области знаний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8610" name="Picture 2" descr="https://fullstackdeeplearning.com/course/2022/lecture-2-development-infrastructure-and-tooling/media/image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9" y="821706"/>
            <a:ext cx="9777564" cy="574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6550223"/>
            <a:ext cx="10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https://fullstackdeeplearning.com/course/2022/lecture-2-development-infrastructure-and-tooling/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96773" y="5197078"/>
            <a:ext cx="251383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13642" y="5006816"/>
            <a:ext cx="1646605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endParaRPr lang="ru-RU" sz="28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382027" y="5135523"/>
            <a:ext cx="1864613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418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Зачем нужна методология?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Требования к проектам ИИ</a:t>
            </a:r>
          </a:p>
          <a:p>
            <a:pPr marL="719138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Reliable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надежное исполнение с предсказуемым результатом</a:t>
            </a:r>
          </a:p>
          <a:p>
            <a:pPr marL="719138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Repeatable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повторяемость, особенно людьми с небольшим опытом </a:t>
            </a: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Что дает следование методологии?</a:t>
            </a:r>
          </a:p>
          <a:p>
            <a:pPr marL="7191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Сохранение опыта проектов, накопленный опыт позволяет успешно повторять проекты</a:t>
            </a:r>
          </a:p>
          <a:p>
            <a:pPr marL="7191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Упрощения планирования и управления, известный набор артефактов</a:t>
            </a:r>
          </a:p>
          <a:p>
            <a:pPr marL="7191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Простота включения новых людей в команды</a:t>
            </a: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710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Классические методологии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CRISP-DM</a:t>
            </a:r>
            <a:endParaRPr lang="en-US" sz="20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24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Knowledge Data Discovery (https://www.kdd.org/)</a:t>
            </a: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24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OSEMN</a:t>
            </a:r>
            <a:endParaRPr lang="ru-RU" sz="2000" dirty="0" smtClean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24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SEMMA </a:t>
            </a: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4645" y="6244648"/>
            <a:ext cx="5149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https://www.datascience-pm.com/data-science-methodologies/</a:t>
            </a:r>
          </a:p>
        </p:txBody>
      </p:sp>
    </p:spTree>
    <p:extLst>
      <p:ext uri="{BB962C8B-B14F-4D97-AF65-F5344CB8AC3E}">
        <p14:creationId xmlns:p14="http://schemas.microsoft.com/office/powerpoint/2010/main" val="19296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OSEMN</a:t>
            </a:r>
            <a:r>
              <a:rPr lang="ru-RU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(Legacy </a:t>
            </a:r>
            <a:r>
              <a:rPr lang="en-US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is</a:t>
            </a:r>
            <a:r>
              <a:rPr lang="en-US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KDD)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0" y="953652"/>
            <a:ext cx="11321984" cy="53330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2874" y="6286695"/>
            <a:ext cx="6646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Продукт копирует структуру команды!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9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SEMMA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598506-ABA3-7EF9-FD69-FDAB574A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494" y="1414302"/>
            <a:ext cx="6564329" cy="47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7;g13e6e8c9f0c_0_14"/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4000"/>
              </a:lnSpc>
              <a:buSzPts val="4000"/>
            </a:pPr>
            <a:r>
              <a:rPr lang="ru-RU" sz="3600" dirty="0">
                <a:solidFill>
                  <a:srgbClr val="005D9B"/>
                </a:solidFill>
                <a:ea typeface="Roboto Medium"/>
                <a:cs typeface="Roboto Medium"/>
                <a:sym typeface="Roboto Medium"/>
              </a:rPr>
              <a:t>ПОСТАНОВКА ЗАДАЧИ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1" name="Объект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31" r="670" b="2123"/>
          <a:stretch/>
        </p:blipFill>
        <p:spPr>
          <a:xfrm>
            <a:off x="535279" y="3180960"/>
            <a:ext cx="5910788" cy="32954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2572" y="827578"/>
            <a:ext cx="754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оценки фрагментации горных пород на открытом карьере</a:t>
            </a:r>
            <a:endParaRPr lang="ru-RU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578619" y="1227688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Оценка качества взрывных работ </a:t>
            </a:r>
            <a:endParaRPr lang="ru-RU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7383" y="1596200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Продуктивность транспортировки материала</a:t>
            </a:r>
            <a:endParaRPr lang="ru-RU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2889705" y="1965532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Экономия на до-дроблении материала</a:t>
            </a:r>
            <a:endParaRPr lang="ru-RU" sz="18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4315" y="3078672"/>
            <a:ext cx="4487021" cy="35000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5059" y="2416154"/>
            <a:ext cx="4851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доп. Задача – оценка выхода асбеста</a:t>
            </a:r>
            <a:endParaRPr lang="ru-RU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355572" y="903306"/>
            <a:ext cx="338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Задача считается вручную</a:t>
            </a:r>
            <a:endParaRPr lang="ru-RU" sz="2000" dirty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7387628" y="932507"/>
            <a:ext cx="0" cy="1941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46109" y="1825276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Готовые решения работают только </a:t>
            </a:r>
            <a:br>
              <a:rPr lang="ru-RU" sz="1800" dirty="0" smtClean="0"/>
            </a:br>
            <a:r>
              <a:rPr lang="ru-RU" sz="1800" dirty="0" smtClean="0"/>
              <a:t>при приближении и стоят дорого</a:t>
            </a:r>
            <a:endParaRPr lang="ru-RU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7509033" y="1269941"/>
            <a:ext cx="354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Высокие трудозатраты </a:t>
            </a:r>
            <a:br>
              <a:rPr lang="ru-RU" sz="1800" dirty="0" smtClean="0"/>
            </a:br>
            <a:r>
              <a:rPr lang="ru-RU" sz="1800" dirty="0" smtClean="0"/>
              <a:t>и занятость двух специалистов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4164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48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CRoss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Industry Standard Process for Data Mining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CRISP-DM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Разработана в 1996 году тремя компаниями:</a:t>
            </a:r>
          </a:p>
          <a:p>
            <a:pPr marL="893763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DaimlerChrysler</a:t>
            </a: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3763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SPSS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(сейчас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IBM)</a:t>
            </a:r>
          </a:p>
          <a:p>
            <a:pPr marL="893763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Teradata</a:t>
            </a: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Для сравнения: </a:t>
            </a:r>
            <a:r>
              <a:rPr lang="en-US" sz="2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SCRUM </a:t>
            </a:r>
            <a:r>
              <a:rPr lang="ru-RU" sz="2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был разработан в 1995 году</a:t>
            </a:r>
            <a:endParaRPr lang="en-US" sz="2000" i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Зачем нужна была разработка стандарта</a:t>
            </a:r>
          </a:p>
          <a:p>
            <a:pPr marL="893763" lvl="1" indent="-358775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Разные компании использовали различные </a:t>
            </a:r>
            <a:r>
              <a:rPr lang="ru-RU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инструменты</a:t>
            </a:r>
          </a:p>
          <a:p>
            <a:pPr marL="893763" lvl="1" indent="-358775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Процессы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создания систем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Mining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были у всех похожие</a:t>
            </a:r>
          </a:p>
          <a:p>
            <a:pPr marL="893763" lvl="1" indent="-358775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Стандартный процесс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Mining,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применяемый в различных индустриях</a:t>
            </a:r>
          </a:p>
        </p:txBody>
      </p:sp>
    </p:spTree>
    <p:extLst>
      <p:ext uri="{BB962C8B-B14F-4D97-AF65-F5344CB8AC3E}">
        <p14:creationId xmlns:p14="http://schemas.microsoft.com/office/powerpoint/2010/main" val="38925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Особенности понимания термина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Mining</a:t>
            </a:r>
          </a:p>
          <a:p>
            <a:pPr marL="893763" marR="0" lvl="0" indent="-441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Поиск «новых знаний» в данных, необходимых для </a:t>
            </a:r>
            <a:r>
              <a:rPr lang="ru-RU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принятия управленческих решений</a:t>
            </a:r>
          </a:p>
          <a:p>
            <a:pPr marL="893763" marR="0" lvl="0" indent="-441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Удобные методы визуализации данных для </a:t>
            </a:r>
            <a:r>
              <a:rPr lang="ru-RU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помощи в принятии решений</a:t>
            </a:r>
            <a:endParaRPr lang="en-US" sz="20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86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3410A4-E492-4865-8557-239E42B3D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76" y="1089522"/>
            <a:ext cx="5399247" cy="54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2E0DD-C461-47FD-A83F-389E8875E70F}"/>
              </a:ext>
            </a:extLst>
          </p:cNvPr>
          <p:cNvSpPr txBox="1">
            <a:spLocks/>
          </p:cNvSpPr>
          <p:nvPr/>
        </p:nvSpPr>
        <p:spPr>
          <a:xfrm>
            <a:off x="273978" y="1123716"/>
            <a:ext cx="5993258" cy="57342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Понимание бизнеса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Определить бизнес-цели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Оценить ситуацию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Определить цели анализа данных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Составить план проекта</a:t>
            </a:r>
          </a:p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Понимание данных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Собрать исходные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Описать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Исследовать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Проверить качество данных</a:t>
            </a:r>
          </a:p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Моделирование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Выбрать методику моделирования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Сделать тесты для модели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Построить модель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Оценить модель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811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2E0DD-C461-47FD-A83F-389E8875E70F}"/>
              </a:ext>
            </a:extLst>
          </p:cNvPr>
          <p:cNvSpPr txBox="1">
            <a:spLocks/>
          </p:cNvSpPr>
          <p:nvPr/>
        </p:nvSpPr>
        <p:spPr>
          <a:xfrm>
            <a:off x="273978" y="1123716"/>
            <a:ext cx="5993258" cy="57342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Понимание бизнеса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Определить бизнес-цели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Оценить ситуацию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Определить цели анализа данных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Составить план проекта</a:t>
            </a:r>
          </a:p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Понимание данных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Собрать исходные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Описать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Исследовать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Проверить качество данных</a:t>
            </a:r>
          </a:p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Моделирование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Выбрать методику моделирования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Сделать тесты для модели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Построить модель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Оценить модель</a:t>
            </a:r>
          </a:p>
          <a:p>
            <a:endParaRPr lang="ru-RU" dirty="0"/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B9E2D00C-6057-71D5-39D4-FC28508B815C}"/>
              </a:ext>
            </a:extLst>
          </p:cNvPr>
          <p:cNvSpPr txBox="1">
            <a:spLocks/>
          </p:cNvSpPr>
          <p:nvPr/>
        </p:nvSpPr>
        <p:spPr>
          <a:xfrm>
            <a:off x="6096000" y="1063551"/>
            <a:ext cx="5822022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Оценка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Оценить результаты и их влияние на бизнес-цели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Сделать обзор процесса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Определить следующие шаги</a:t>
            </a:r>
          </a:p>
          <a:p>
            <a:pPr marL="0" indent="0">
              <a:buNone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Развертывание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Запланировать развертывание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Запланировать поддержку и мониторинг развернутого решения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Сделать обзор процесса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Подготовить финальный отчет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7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Артефакты фазы «Понимание бизнеса»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48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Определение бизнес-целей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Цели бизнеса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Критерии успеха с точки зрения бизнеса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Оценка ситуации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Инвентаризация ресурсов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Требования, предположения и ограничения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Риски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Терминология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Стоимость и выгода</a:t>
            </a:r>
          </a:p>
        </p:txBody>
      </p:sp>
    </p:spTree>
    <p:extLst>
      <p:ext uri="{BB962C8B-B14F-4D97-AF65-F5344CB8AC3E}">
        <p14:creationId xmlns:p14="http://schemas.microsoft.com/office/powerpoint/2010/main" val="23454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Артефакты фазы «Понимание бизнеса»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Определение целей анализа данных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Цели анализа данных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Критерии успешности анализа данных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Разработка плана проекта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 проекта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Начальная оценка инструментов и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250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Артефакты фазы «Оценка»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Оценить результаты и их влияние на бизнес-цели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Оценка результатов с точки зрения метрик бизнеса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Одобрение моделей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Обзор процесса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Обзор процесса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Определить следующие шаги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Список возможных следующих шагов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Решения</a:t>
            </a:r>
          </a:p>
        </p:txBody>
      </p:sp>
    </p:spTree>
    <p:extLst>
      <p:ext uri="{BB962C8B-B14F-4D97-AF65-F5344CB8AC3E}">
        <p14:creationId xmlns:p14="http://schemas.microsoft.com/office/powerpoint/2010/main" val="164950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Артефакты фазы «Развертывание»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 развертывания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 развертывания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 мониторинга и поддержки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 мониторинга и поддержки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Финальный отчет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Финальный отчет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Финальная презентация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Обзор проекта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Документирование опыта</a:t>
            </a:r>
          </a:p>
        </p:txBody>
      </p:sp>
    </p:spTree>
    <p:extLst>
      <p:ext uri="{BB962C8B-B14F-4D97-AF65-F5344CB8AC3E}">
        <p14:creationId xmlns:p14="http://schemas.microsoft.com/office/powerpoint/2010/main" val="234519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Преимущества и недостатки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48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Преимущества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Повышенное внимание уделяется взаимодействию с бизнесом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Проработаны шаблоны документов (артефактов) по каждому этапу каждой стадии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Документы рассчитаны на лиц, принимающих решение о проекте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Недостатки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 учитывается работа команды (аналитик работает в одиночку)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Нет интерактивности (лица, принимающие решения, не смогут выделять много времени аналитику)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Приходится создавать очень много документов!!!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Артефакты стадии развертывания – план проекта и отчет</a:t>
            </a:r>
          </a:p>
        </p:txBody>
      </p:sp>
    </p:spTree>
    <p:extLst>
      <p:ext uri="{BB962C8B-B14F-4D97-AF65-F5344CB8AC3E}">
        <p14:creationId xmlns:p14="http://schemas.microsoft.com/office/powerpoint/2010/main" val="25096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7;g13e6e8c9f0c_0_14"/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4000"/>
              </a:lnSpc>
              <a:buSzPts val="4000"/>
            </a:pPr>
            <a:r>
              <a:rPr lang="ru-RU" sz="3600" dirty="0">
                <a:solidFill>
                  <a:srgbClr val="005D9B"/>
                </a:solidFill>
                <a:ea typeface="Roboto Medium"/>
                <a:cs typeface="Roboto Medium"/>
                <a:sym typeface="Roboto Medium"/>
              </a:rPr>
              <a:t>ПОСТАНОВКА ЗАДАЧИ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19" y="2322582"/>
            <a:ext cx="10436800" cy="43001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5" y="952571"/>
            <a:ext cx="1091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Итоговая работа в условиях «без интернета», на планшете.</a:t>
            </a:r>
          </a:p>
          <a:p>
            <a:pPr marL="354013"/>
            <a:r>
              <a:rPr lang="ru-RU" sz="2000" dirty="0" smtClean="0"/>
              <a:t>База данных пополняется из внешних источников, </a:t>
            </a:r>
            <a:br>
              <a:rPr lang="ru-RU" sz="2000" dirty="0" smtClean="0"/>
            </a:br>
            <a:r>
              <a:rPr lang="ru-RU" sz="2000" dirty="0" smtClean="0"/>
              <a:t>сбор данных осложнен не готовностью персонала комбината</a:t>
            </a:r>
          </a:p>
          <a:p>
            <a:pPr marL="625475"/>
            <a:r>
              <a:rPr lang="ru-RU" sz="2000" dirty="0" smtClean="0"/>
              <a:t>Точность оценивается заказчиком «на глаз»</a:t>
            </a:r>
            <a:endParaRPr lang="ru-RU"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0583501" y="3051018"/>
            <a:ext cx="1113576" cy="878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Факторы доверия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4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400692" y="577713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Выбор методологии управления</a:t>
            </a:r>
          </a:p>
        </p:txBody>
      </p:sp>
      <p:pic>
        <p:nvPicPr>
          <p:cNvPr id="3" name="Рисунок 2" descr="Изображение выглядит как Детское искусство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A5E94D03-6BE8-C27B-464B-A12BB7B6B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1" y="1320930"/>
            <a:ext cx="5569529" cy="36407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C2856D-04A6-C5EE-3E66-8F5948832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171" y="3038610"/>
            <a:ext cx="5776358" cy="33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3" y="-170157"/>
            <a:ext cx="10515600" cy="1325563"/>
          </a:xfrm>
        </p:spPr>
        <p:txBody>
          <a:bodyPr/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Arial"/>
              </a:rPr>
              <a:t>Модель </a:t>
            </a: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Arial"/>
              </a:rPr>
              <a:t>Cynefin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Arial"/>
              </a:rPr>
              <a:t> (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Arial"/>
              </a:rPr>
              <a:t>Кеневин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Arial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AB956C-822E-4E10-BCF7-A0052ED03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/>
          <a:stretch/>
        </p:blipFill>
        <p:spPr>
          <a:xfrm>
            <a:off x="5685907" y="322013"/>
            <a:ext cx="4096974" cy="3447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242385" y="4000265"/>
            <a:ext cx="11818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 способ думать о сложных системах. Модель придумал около 2000 года Дейв Сноуден. Он занимался вопросами управления знаниями (</a:t>
            </a:r>
            <a:r>
              <a:rPr lang="ru-RU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knowledge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management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в IBM.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 инструмент для понимания в какой среде, существует продукт или проект, с целью выбора наиболее эффективного метода управления в соответствующей среде.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95613" y="6412006"/>
            <a:ext cx="43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https://blog.liruoko.ru/ru/2019-06/cynefin/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331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1" y="0"/>
            <a:ext cx="10515600" cy="687185"/>
          </a:xfrm>
        </p:spPr>
        <p:txBody>
          <a:bodyPr/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Модель </a:t>
            </a: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Cynefin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(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Кеневин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AB956C-822E-4E10-BCF7-A0052ED03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/>
          <a:stretch/>
        </p:blipFill>
        <p:spPr>
          <a:xfrm>
            <a:off x="2941320" y="1172871"/>
            <a:ext cx="6227015" cy="5239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75191" y="687185"/>
            <a:ext cx="7622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способ думать о ситуациях, задачах, системах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95613" y="6412006"/>
            <a:ext cx="43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https://blog.liruoko.ru/ru/2019-06/cynefin/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92510" y="5216626"/>
            <a:ext cx="247502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Нет ни понимания результата ни методов его достижения</a:t>
            </a:r>
          </a:p>
          <a:p>
            <a:pPr algn="ctr"/>
            <a:r>
              <a:rPr lang="ru-RU" dirty="0" smtClean="0"/>
              <a:t>Связи тоже не установить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48640" y="2296641"/>
            <a:ext cx="230124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Связи сложные, понимаются экспериментально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067800" y="872819"/>
            <a:ext cx="2301240" cy="1368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Априорные знания о домене (о результате) или методе достижения результатов (об инструментах)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342120" y="3463398"/>
            <a:ext cx="2301240" cy="540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Априор</a:t>
            </a:r>
            <a:r>
              <a:rPr lang="ru-RU" dirty="0" smtClean="0"/>
              <a:t>. Знания –</a:t>
            </a:r>
            <a:r>
              <a:rPr lang="en-US" dirty="0" smtClean="0"/>
              <a:t>&gt; </a:t>
            </a:r>
            <a:r>
              <a:rPr lang="ru-RU" dirty="0" smtClean="0"/>
              <a:t>обоснованные гипотезы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72819" y="3827078"/>
            <a:ext cx="2301240" cy="540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Случайные гипотезы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342120" y="4857793"/>
            <a:ext cx="2301240" cy="9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 домен и инструменты решения задач известны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3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1" y="1"/>
            <a:ext cx="10515600" cy="738664"/>
          </a:xfrm>
        </p:spPr>
        <p:txBody>
          <a:bodyPr/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Модель </a:t>
            </a: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Cynefin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(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Кеневин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82699" y="744966"/>
            <a:ext cx="7952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способ думать о ситуациях, задачах, системах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95613" y="6414634"/>
            <a:ext cx="43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http://styrnov.site/model-kenevin-cynefin/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4A2B43-64C8-48AB-9A2B-BFC58E4BE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26" y="1569132"/>
            <a:ext cx="8876765" cy="469844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99190" y="5417820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Еще и не проект</a:t>
            </a:r>
            <a:r>
              <a:rPr lang="en-US" dirty="0" smtClean="0"/>
              <a:t>, TRL1-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46790" y="3296893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Проект </a:t>
            </a:r>
            <a:r>
              <a:rPr lang="en-US" dirty="0" smtClean="0"/>
              <a:t>TRL1-</a:t>
            </a:r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040270" y="2473933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Проект </a:t>
            </a:r>
            <a:r>
              <a:rPr lang="en-US" dirty="0" smtClean="0"/>
              <a:t>TRL</a:t>
            </a:r>
            <a:r>
              <a:rPr lang="ru-RU" dirty="0" smtClean="0"/>
              <a:t>5</a:t>
            </a:r>
            <a:r>
              <a:rPr lang="ru-RU" dirty="0"/>
              <a:t>+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9421270" y="5095213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Процесс, </a:t>
            </a:r>
            <a:r>
              <a:rPr lang="en-US" dirty="0" smtClean="0"/>
              <a:t>TRL 8-9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115766" y="5558340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Waterfall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518781" y="1186943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CRISP-DM, PM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07441" y="1580109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Agile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00761" y="4702047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Очень глубокое исследование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75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1" y="0"/>
            <a:ext cx="10515600" cy="687185"/>
          </a:xfrm>
        </p:spPr>
        <p:txBody>
          <a:bodyPr/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Модель </a:t>
            </a: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Cynefin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(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Кеневин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AB956C-822E-4E10-BCF7-A0052ED03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/>
          <a:stretch/>
        </p:blipFill>
        <p:spPr>
          <a:xfrm>
            <a:off x="2247900" y="1172870"/>
            <a:ext cx="6920435" cy="5355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75191" y="687185"/>
            <a:ext cx="7622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способ думать о ситуациях, задачах, системах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95613" y="6412006"/>
            <a:ext cx="43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https://blog.liruoko.ru/ru/2019-06/cynefin/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92510" y="5112715"/>
            <a:ext cx="2492639" cy="1018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Нет ни понимания результата ни методов его достижения</a:t>
            </a:r>
          </a:p>
          <a:p>
            <a:pPr algn="ctr"/>
            <a:r>
              <a:rPr lang="ru-RU" dirty="0" smtClean="0"/>
              <a:t>Связи тоже не установить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3581" y="1973380"/>
            <a:ext cx="2301240" cy="79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Связи сложные, понимаются экспериментально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682991" y="1515068"/>
            <a:ext cx="2918459" cy="1013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Априорные знания о домене (о результате) или методе достижения результатов (об инструментах)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075420" y="3674585"/>
            <a:ext cx="2567940" cy="5407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Априор</a:t>
            </a:r>
            <a:r>
              <a:rPr lang="ru-RU" dirty="0" smtClean="0"/>
              <a:t>. Знания –</a:t>
            </a:r>
            <a:r>
              <a:rPr lang="en-US" dirty="0" smtClean="0"/>
              <a:t>&gt; </a:t>
            </a:r>
            <a:r>
              <a:rPr lang="ru-RU" dirty="0" smtClean="0"/>
              <a:t>обоснованные гипотезы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19585" y="4058333"/>
            <a:ext cx="2301240" cy="45955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Случайные гипотезы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075420" y="5303727"/>
            <a:ext cx="2484119" cy="59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 домен и инструменты решения задач известны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92510" y="6114968"/>
            <a:ext cx="2492639" cy="393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FF00"/>
                </a:solidFill>
              </a:rPr>
              <a:t>Еще и не проект</a:t>
            </a:r>
            <a:r>
              <a:rPr lang="en-US" dirty="0" smtClean="0"/>
              <a:t>, TRL1-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03581" y="2756349"/>
            <a:ext cx="2304137" cy="393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FF00"/>
                </a:solidFill>
              </a:rPr>
              <a:t>Проект</a:t>
            </a:r>
            <a:r>
              <a:rPr lang="ru-RU" dirty="0" smtClean="0"/>
              <a:t> </a:t>
            </a:r>
            <a:r>
              <a:rPr lang="en-US" dirty="0" smtClean="0"/>
              <a:t>TRL1-</a:t>
            </a:r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682991" y="2502640"/>
            <a:ext cx="2918459" cy="3243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FF00"/>
                </a:solidFill>
              </a:rPr>
              <a:t>Проект</a:t>
            </a:r>
            <a:r>
              <a:rPr lang="ru-RU" dirty="0" smtClean="0"/>
              <a:t> </a:t>
            </a:r>
            <a:r>
              <a:rPr lang="en-US" dirty="0" smtClean="0"/>
              <a:t>TRL</a:t>
            </a:r>
            <a:r>
              <a:rPr lang="ru-RU" dirty="0" smtClean="0"/>
              <a:t>5</a:t>
            </a:r>
            <a:r>
              <a:rPr lang="ru-RU" dirty="0"/>
              <a:t>+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9075420" y="5895855"/>
            <a:ext cx="2484119" cy="393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FF00"/>
                </a:solidFill>
              </a:rPr>
              <a:t>Процесс</a:t>
            </a:r>
            <a:r>
              <a:rPr lang="ru-RU" dirty="0" smtClean="0"/>
              <a:t>, </a:t>
            </a:r>
            <a:r>
              <a:rPr lang="en-US" dirty="0" smtClean="0"/>
              <a:t>TRL 8-9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9075420" y="4960396"/>
            <a:ext cx="2484119" cy="3336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Waterfall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8682990" y="1156126"/>
            <a:ext cx="2918459" cy="3589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CRISP-DM, PM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203581" y="1689438"/>
            <a:ext cx="2301240" cy="2755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Agile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292510" y="4770649"/>
            <a:ext cx="2492639" cy="3336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Свой </a:t>
            </a:r>
            <a:r>
              <a:rPr lang="ru-RU" dirty="0" err="1" smtClean="0"/>
              <a:t>фреймворк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827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91" y="121114"/>
            <a:ext cx="11741864" cy="643657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Простая среда/система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(Simple / Obvious)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562243"/>
          </a:xfrm>
        </p:spPr>
        <p:txBody>
          <a:bodyPr>
            <a:normAutofit/>
          </a:bodyPr>
          <a:lstStyle/>
          <a:p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Причинно-следственные связи установлены и однозначны.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 команды есть опыт разработки таких систем.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Уже на старте понятно, что получится в результате, за какие деньги и в какие сроки. </a:t>
            </a:r>
          </a:p>
          <a:p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Среди множества «хороших» практик отобраны «лучшие» практики. </a:t>
            </a:r>
          </a:p>
          <a:p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Единственное что остается субъекту: правильно определить, в какой ситуации какую практику необходимо выбрать.</a:t>
            </a:r>
          </a:p>
          <a:p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каждой проблемы есть наилучшее решение. </a:t>
            </a:r>
          </a:p>
          <a:p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Территория четких инструкций, неквалифицированных исполнителей и командно-контрольного управления.</a:t>
            </a:r>
          </a:p>
          <a:p>
            <a:pPr marL="0" indent="0">
              <a:buNone/>
            </a:pPr>
            <a:r>
              <a:rPr lang="ru-RU" sz="2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Пример:</a:t>
            </a: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производство стульев – задача ясна и понятна. </a:t>
            </a:r>
          </a:p>
          <a:p>
            <a:pPr marL="0" indent="0">
              <a:buNone/>
            </a:pP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Стандарты строительства, или правила дорожного движения.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5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90" y="121114"/>
            <a:ext cx="11741865" cy="799342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Простая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(Simple / Obvious)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410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Формула принятия решений: 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Определяем – Классифицируем – Реагируем.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Модель поведения: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Ощущай, </a:t>
            </a:r>
            <a:r>
              <a:rPr lang="ru-RU" sz="2400" b="0" i="0" dirty="0" err="1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категоризируй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реагируй.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Алгоритм действий: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У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видел, классифицируй, реагируй.</a:t>
            </a:r>
            <a:endParaRPr lang="en-US" sz="2400" b="0" i="0" dirty="0">
              <a:solidFill>
                <a:srgbClr val="28282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Система управления</a:t>
            </a:r>
            <a:r>
              <a:rPr lang="en-US" sz="2400" b="1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400" dirty="0">
              <a:solidFill>
                <a:srgbClr val="28282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Стандарты и эталонные процессы.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управления в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Каскадная методология управления проектами и другие наилучшие </a:t>
            </a:r>
            <a:r>
              <a:rPr lang="ru-RU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практики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(waterfall)</a:t>
            </a:r>
            <a:r>
              <a:rPr lang="ru-RU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61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" y="71533"/>
            <a:ext cx="11741865" cy="680411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Сложная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(Complicated)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13" y="801525"/>
            <a:ext cx="11741865" cy="5887450"/>
          </a:xfrm>
        </p:spPr>
        <p:txBody>
          <a:bodyPr>
            <a:normAutofit lnSpcReduction="10000"/>
          </a:bodyPr>
          <a:lstStyle/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Причинно-следственные связи установлены, но не однозначны.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Заранее известно, как решать проблему. Задача не уникальна, однако опыта работы в этом направлении у команды нет. </a:t>
            </a:r>
          </a:p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базе своего или чужого опыта известны методы, которые приводят к результату. </a:t>
            </a:r>
          </a:p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Субъект может подобрать «хорошую» практику, которая с высокой вероятностью принесет нужный результат.  </a:t>
            </a:r>
          </a:p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Нужно выбрать решение, которое наилучшим образом соответствует условиям.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проблемы можно найти правильное решение, если грамотно ее проанализировать.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Здесь правят эксперты, управление правильно устраивать через постановку целей. </a:t>
            </a:r>
          </a:p>
          <a:p>
            <a:pPr marL="0" indent="0">
              <a:buNone/>
            </a:pPr>
            <a:r>
              <a:rPr lang="ru-RU" sz="2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Пример:</a:t>
            </a: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производство стульев в условиях невесомости – технология изготовления понятна, но влияние факторов среды не очевидно.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</a:t>
            </a: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ецепты приготовления блюда, процессы традиционных отраслей.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0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31" y="21952"/>
            <a:ext cx="11741865" cy="699548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Сложная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(Complicated)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562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Формула принятия решений: 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Определяем – Анализируем – Реагируем.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Модель поведения: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Ощущай, анализируй, реагируй.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Алгоритм действий: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Увидел, проанализируй, реагируй.</a:t>
            </a:r>
            <a:endParaRPr lang="en-US" sz="2400" b="0" i="0" dirty="0">
              <a:solidFill>
                <a:srgbClr val="28282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Система управления</a:t>
            </a:r>
            <a:r>
              <a:rPr lang="en-US" sz="2400" b="1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400" dirty="0">
              <a:solidFill>
                <a:srgbClr val="28282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Процессы для повторяющихся операций, и проектные методологии для однократных.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управления в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PMI , Prince2,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PMBoK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Kanban, CRISP-DM.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7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" y="93406"/>
            <a:ext cx="11741864" cy="615948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Запутанная/комплексная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(Complex)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562243"/>
          </a:xfrm>
        </p:spPr>
        <p:txBody>
          <a:bodyPr>
            <a:normAutofit lnSpcReduction="10000"/>
          </a:bodyPr>
          <a:lstStyle/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Причинно-следственные связи предполагаемы, но понятны только постфактум, когда события уже произошли.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Неизвестные задачи, но при этом команда с подобными уже сталкивалась, имеет опыт решения. </a:t>
            </a:r>
          </a:p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Субъект может сделать предположение о наличии закономерностей на основании наблюдений за реакцией окружения на воздействие. Данное предположение может быть подтверждено рядом проб и испытаний, либо опровергнуто. </a:t>
            </a:r>
          </a:p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Здесь ученый выдвигает теорию и ставит эксперименты, а стартап выводит на рынок новый инновационный продукт.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проблемы можно найти решение, но придется экспериментировать.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Здесь подходит команда исследователей и управление через самоорганизацию.</a:t>
            </a:r>
          </a:p>
          <a:p>
            <a:pPr marL="0" indent="0">
              <a:buNone/>
            </a:pPr>
            <a:r>
              <a:rPr lang="ru-RU" sz="2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Пример:</a:t>
            </a: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эксперимент, моделирующий на Земле ремонт космической станции в состоянии невесомости. 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FA4B9ED0-345F-CB16-4A80-DD48DE65C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F3E8D4B4-AE96-82F5-69E7-4125CFE77E2D}"/>
              </a:ext>
            </a:extLst>
          </p:cNvPr>
          <p:cNvSpPr txBox="1"/>
          <p:nvPr/>
        </p:nvSpPr>
        <p:spPr>
          <a:xfrm>
            <a:off x="1801228" y="317722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ПРИМЕР ПРОЕКТА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CF491C9A-9DD0-058E-523B-DEC8BF52ED6F}"/>
              </a:ext>
            </a:extLst>
          </p:cNvPr>
          <p:cNvSpPr txBox="1"/>
          <p:nvPr/>
        </p:nvSpPr>
        <p:spPr>
          <a:xfrm>
            <a:off x="351997" y="778221"/>
            <a:ext cx="1143809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Постановка задачи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Что именно создаем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Система оценки 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продуктивности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гор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но-обогатительного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комбината в реальном режиме времени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Архитектурные требования.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Мобильное вычислительное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устройство,.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Содержательные требования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эмпирическое распределение с небольшой дисперсией и небольшим средним – показатель «хорошей» фрагментации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Гипотезы: распределение можно оценить как задачу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Instance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segmentration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Требования к качеству.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На уровне глаза эксперта. </a:t>
            </a:r>
          </a:p>
          <a:p>
            <a:pPr marL="558800"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endParaRPr lang="ru-RU" sz="20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4F8643-DC53-756C-E202-46E23C03E625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E4E8AD1F-9C47-8EE7-46CB-D362A28515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E4E8AD1F-9C47-8EE7-46CB-D362A285152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AC6BD60-7C53-CFE1-2086-8DBDB7FFEBAE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BB93FF3-EFA1-14C6-617E-61794DAF9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1" name="Рисунок 10" descr="Изображение выглядит как толпа&#10;&#10;Автоматически созданное описание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4" t="55815" r="2"/>
          <a:stretch/>
        </p:blipFill>
        <p:spPr bwMode="auto">
          <a:xfrm>
            <a:off x="3571230" y="3743608"/>
            <a:ext cx="3276599" cy="2657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 descr="Изображение выглядит как толпа&#10;&#10;Автоматически созданное описание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6" b="55815"/>
          <a:stretch/>
        </p:blipFill>
        <p:spPr bwMode="auto">
          <a:xfrm>
            <a:off x="653795" y="3743608"/>
            <a:ext cx="3003805" cy="2657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15531405" y="43948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9"/>
          <a:srcRect l="2019"/>
          <a:stretch/>
        </p:blipFill>
        <p:spPr>
          <a:xfrm>
            <a:off x="6981926" y="3743608"/>
            <a:ext cx="4674064" cy="29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90" y="121113"/>
            <a:ext cx="11741865" cy="582697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Запутанная/комплексная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(Complex)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68" y="862485"/>
            <a:ext cx="11741864" cy="5562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Формула принятия решений: 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Измеряем – Определяем – Реагируем.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Модель поведения: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Пробуй, ощущай, реагируй.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Алгоритм действий: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П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робуй, смотри что получается, реагируй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400" b="0" i="0" dirty="0">
              <a:solidFill>
                <a:srgbClr val="28282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Система управления</a:t>
            </a:r>
            <a:r>
              <a:rPr lang="en-US" sz="2400" b="1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400" dirty="0">
              <a:solidFill>
                <a:srgbClr val="28282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гибкие методологии, предполагающие тестирование теорий: HADI,  </a:t>
            </a: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AGILE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управления в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Agile, Lean, Scrum.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59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91" y="121114"/>
            <a:ext cx="11741864" cy="588239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Хаотическая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(Chaotic)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562243"/>
          </a:xfrm>
        </p:spPr>
        <p:txBody>
          <a:bodyPr>
            <a:normAutofit fontScale="92500" lnSpcReduction="10000"/>
          </a:bodyPr>
          <a:lstStyle/>
          <a:p>
            <a:r>
              <a:rPr lang="ru-RU" sz="2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Причинно-следственные связи неизвестны или их нет. </a:t>
            </a:r>
          </a:p>
          <a:p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Абсолютно новые задачи, которые никто и никогда не решал раньше. Попытка разобраться с такой системой – путь к инновациям. </a:t>
            </a:r>
            <a:endParaRPr lang="en-US" sz="2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Любой способ решения (стабилизации системы) будет новым. Порой нужно действовать вразрез с традиционными методами менеджмента. </a:t>
            </a:r>
          </a:p>
          <a:p>
            <a:r>
              <a:rPr lang="ru-RU" sz="2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Характеризуется непониманием субъекта правил и закономерностей окружения. В данной ситуации невозможно принять решения и контролировать ситуацию. Фактически, идет процесс познания мира. </a:t>
            </a:r>
          </a:p>
          <a:p>
            <a:r>
              <a:rPr lang="ru-RU" sz="2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данной фазе находится и младенец, который осязает окружающие предметы, и научный сотрудник, наблюдающий новый ранее не описанный феномен.</a:t>
            </a:r>
          </a:p>
          <a:p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Требуется быстро принимать решения, в том числе рискованные. </a:t>
            </a:r>
          </a:p>
          <a:p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Нужен сильный лидер</a:t>
            </a:r>
            <a:r>
              <a:rPr lang="ru-RU" sz="2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0" indent="0">
              <a:buNone/>
            </a:pPr>
            <a:r>
              <a:rPr lang="ru-RU" sz="26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Пример:</a:t>
            </a:r>
            <a:r>
              <a:rPr lang="ru-RU" sz="2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любой стартап. 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2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90" y="121114"/>
            <a:ext cx="11741865" cy="554988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Хаотическая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(Chaotic)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562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Формула принятия решений: 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Действуем – Определяем – Реагируем.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Модель поведения: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ействуй, ощущай, реагируй.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Алгоритм действий: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Действуй, смотри что получается, реагируй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400" b="0" i="0" dirty="0">
              <a:solidFill>
                <a:srgbClr val="28282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Система управления</a:t>
            </a:r>
            <a:r>
              <a:rPr lang="en-US" sz="2400" b="1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400" dirty="0">
              <a:solidFill>
                <a:srgbClr val="28282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ет никакой системы.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управления в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Новый.</a:t>
            </a:r>
          </a:p>
        </p:txBody>
      </p:sp>
    </p:spTree>
    <p:extLst>
      <p:ext uri="{BB962C8B-B14F-4D97-AF65-F5344CB8AC3E}">
        <p14:creationId xmlns:p14="http://schemas.microsoft.com/office/powerpoint/2010/main" val="106524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1" y="1"/>
            <a:ext cx="10515600" cy="781396"/>
          </a:xfrm>
        </p:spPr>
        <p:txBody>
          <a:bodyPr/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Модель </a:t>
            </a: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Cynefin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(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Кеневин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82699" y="853946"/>
            <a:ext cx="78163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способ думать о ситуациях, задачах, системах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26985" y="6412006"/>
            <a:ext cx="466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https://blog.bitobe.ru/article/model-kenevin/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65E6FC-24FA-48E4-AC0E-38F0FC21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26" y="1603604"/>
            <a:ext cx="7408747" cy="46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1" y="1"/>
            <a:ext cx="10515600" cy="801446"/>
          </a:xfrm>
        </p:spPr>
        <p:txBody>
          <a:bodyPr/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Модель </a:t>
            </a: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Cynefin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(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Кеневин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AB956C-822E-4E10-BCF7-A0052ED03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/>
          <a:stretch/>
        </p:blipFill>
        <p:spPr>
          <a:xfrm>
            <a:off x="3176487" y="1478555"/>
            <a:ext cx="5839025" cy="4912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82699" y="801447"/>
            <a:ext cx="84813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способ думать о ситуациях, задачах, системах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95613" y="6412006"/>
            <a:ext cx="43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https://blog.liruoko.ru/ru/2019-06/cynefin/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3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f95e48034_5_0"/>
          <p:cNvSpPr txBox="1"/>
          <p:nvPr/>
        </p:nvSpPr>
        <p:spPr>
          <a:xfrm>
            <a:off x="71918" y="3135073"/>
            <a:ext cx="12120081" cy="6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4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Вопросы?</a:t>
            </a:r>
            <a:endParaRPr sz="54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A71C118-600D-D6F0-668D-8C20158E0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5E4D757E-35CA-0E90-F243-DF8670ECAD54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ПОДГОТОВКА ДАННЫХ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38B0831F-FD71-7247-6E2E-3112F71364E9}"/>
              </a:ext>
            </a:extLst>
          </p:cNvPr>
          <p:cNvSpPr txBox="1"/>
          <p:nvPr/>
        </p:nvSpPr>
        <p:spPr>
          <a:xfrm>
            <a:off x="114300" y="891048"/>
            <a:ext cx="10974811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58800"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Подготовка данных</a:t>
            </a:r>
            <a:endParaRPr lang="ru-RU" sz="20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Формирование набора данных.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Выезды на места, поиск в интернете, синтез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Дополнение набора данных: </a:t>
            </a:r>
            <a:r>
              <a:rPr lang="ru-RU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Устаревают ли данные? Меняются ли внешние условия?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(напр. Освещение, порода после дождя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?) – возможно, учет </a:t>
            </a:r>
            <a:r>
              <a:rPr lang="ru-RU" sz="2000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досбором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данных</a:t>
            </a:r>
            <a:endParaRPr lang="ru-RU" sz="20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Разметка набора данных.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Семантическая сегментация или объектная?</a:t>
            </a:r>
          </a:p>
          <a:p>
            <a:pPr marL="1603375" lvl="2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Помощь экспертов в разметке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? – ограниченная.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889000" lvl="1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привязать данные к заключениям экспертов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? – «на глаз»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889000" lvl="1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Где хранить данные?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8811B56-295C-DEB5-D151-01CE143E9EE4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6D67F48D-93EB-FF7D-60F5-2430429073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6D67F48D-93EB-FF7D-60F5-2430429073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F27673B-16B2-E938-1F15-E08455BB1D73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83AEB6E-9BF4-3BA4-0406-9CC928BB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6879" y="4031833"/>
            <a:ext cx="2395018" cy="239501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8"/>
          <a:srcRect l="51532"/>
          <a:stretch/>
        </p:blipFill>
        <p:spPr>
          <a:xfrm>
            <a:off x="6583810" y="4005538"/>
            <a:ext cx="2382624" cy="1340225"/>
          </a:xfrm>
          <a:prstGeom prst="rect">
            <a:avLst/>
          </a:prstGeom>
        </p:spPr>
      </p:pic>
      <p:sp>
        <p:nvSpPr>
          <p:cNvPr id="10" name="Rectangle 6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1803" name="Рисунок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331483"/>
            <a:ext cx="27336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0" y="2162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Рисунок 13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63" y="4302825"/>
            <a:ext cx="2733040" cy="215963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/>
          <a:srcRect r="51762"/>
          <a:stretch/>
        </p:blipFill>
        <p:spPr>
          <a:xfrm>
            <a:off x="6635546" y="5153433"/>
            <a:ext cx="2371333" cy="13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1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10966" y="880423"/>
            <a:ext cx="1130270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Выбор типа модели.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Алгоритм машинного обучения: классический или нейронная сеть, какая архитектура? Какая постановка задачи с точки зрения  ML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, ML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метрики?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Обучение модели</a:t>
            </a:r>
            <a:r>
              <a:rPr lang="ru-RU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Используется подготовленный набор данных. 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lvl="1" indent="-355600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Оценка качества работы обученной модели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</a:t>
            </a:r>
            <a:r>
              <a:rPr lang="en-US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ML 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метрики? Как оценивать Бизнес-Метрику? – </a:t>
            </a:r>
            <a:r>
              <a:rPr lang="ru-RU" sz="2000" b="0" i="0" u="none" strike="noStrike" cap="none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Предложенна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своя метрика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расстояние </a:t>
            </a:r>
            <a:r>
              <a:rPr lang="ru-RU" sz="2000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Васерштейна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4CB7EFB-E1F9-A9DB-341E-AE6AA0EBEC98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835E6120-E55B-E4E3-9428-2E4CCF5099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835E6120-E55B-E4E3-9428-2E4CCF5099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EC18FDB-87EF-D92D-7870-2DF98EB05FCD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8E5CB06-F03E-7FCC-3D1D-ECD9E7A7E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698E8120-F317-6A56-AC28-4D73DE357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2697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Google Shape;117;g13e6e8c9f0c_0_14">
            <a:extLst>
              <a:ext uri="{FF2B5EF4-FFF2-40B4-BE49-F238E27FC236}">
                <a16:creationId xmlns:a16="http://schemas.microsoft.com/office/drawing/2014/main" id="{BB27AC0F-09FB-F03A-B208-198C1C12018B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ОБУЧЕНИЕ МОДЕЛИ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66" y="3228975"/>
            <a:ext cx="5528207" cy="3057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642" y="2921577"/>
            <a:ext cx="3445941" cy="21517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085" y="4971103"/>
            <a:ext cx="2949459" cy="1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9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DBB40BB-DE6A-3E1C-DF65-90D847AF9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7AE0CEF1-8206-99CD-648F-29AD46701FAE}"/>
              </a:ext>
            </a:extLst>
          </p:cNvPr>
          <p:cNvSpPr txBox="1"/>
          <p:nvPr/>
        </p:nvSpPr>
        <p:spPr>
          <a:xfrm>
            <a:off x="139959" y="880423"/>
            <a:ext cx="11573716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Развертывание модели 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(ML OPS)</a:t>
            </a:r>
            <a:endParaRPr lang="ru-RU" sz="20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Реализация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на конечном </a:t>
            </a: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вычислителе</a:t>
            </a:r>
          </a:p>
          <a:p>
            <a:pPr marL="1438275" lvl="1" indent="-355600">
              <a:lnSpc>
                <a:spcPct val="125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Иногда нужно еще оптимизировать 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inf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erence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например под вычислитель.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Оценить качество на данных в процессе работы?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</a:p>
          <a:p>
            <a:pPr marL="15240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обновлять модель?</a:t>
            </a:r>
          </a:p>
          <a:p>
            <a:pPr marL="15240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встроить модель в общий цикл работы предприятия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?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F093075-4106-07D0-3E3B-3E3891956CA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F1474FFD-039A-B6E2-6C0E-6629C066E7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F1474FFD-039A-B6E2-6C0E-6629C066E7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38CBABE-9C54-2ED7-3DF6-1F2E4F0C5C75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CDA7F57-4E1E-5725-2FBB-9405E419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7" name="Google Shape;117;g13e6e8c9f0c_0_14">
            <a:extLst>
              <a:ext uri="{FF2B5EF4-FFF2-40B4-BE49-F238E27FC236}">
                <a16:creationId xmlns:a16="http://schemas.microsoft.com/office/drawing/2014/main" id="{D24D22F4-AD3A-ED74-2F9F-D8F0FB56D418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РАЗВЕРТЫВАНИЕ МОДЕЛИ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848" name="Picture 56" descr="https://habrastorage.org/r/w1560/getpro/habr/upload_files/d03/76b/c16/d0376bc16b20db5f7928567223ca619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825" y="3434928"/>
            <a:ext cx="4809833" cy="169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50" name="Picture 58" descr="https://habrastorage.org/r/w1560/getpro/habr/upload_files/d94/a23/334/d94a2333414f8097d7e2bc0577fe1bd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028" y="4885903"/>
            <a:ext cx="4789630" cy="180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97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DBB40BB-DE6A-3E1C-DF65-90D847AF9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7AE0CEF1-8206-99CD-648F-29AD46701FAE}"/>
              </a:ext>
            </a:extLst>
          </p:cNvPr>
          <p:cNvSpPr txBox="1"/>
          <p:nvPr/>
        </p:nvSpPr>
        <p:spPr>
          <a:xfrm>
            <a:off x="139959" y="880423"/>
            <a:ext cx="11573716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90538" marR="0" lvl="1" indent="-35242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New" panose="02070309020205020404" pitchFamily="49" charset="0"/>
              <a:buChar char="o"/>
            </a:pP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правило, развёртывание должно быть </a:t>
            </a:r>
            <a:r>
              <a:rPr lang="ru-RU" sz="2000" b="1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перодическим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!</a:t>
            </a: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Важно понимать как сравнить новую и предыдущую модель! И понять что разница – статистически значима с учетом флуктуаций данных.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(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Selection </a:t>
            </a:r>
            <a:r>
              <a:rPr lang="ru-RU" sz="2000" b="1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bias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)</a:t>
            </a:r>
          </a:p>
          <a:p>
            <a:pPr marL="1524000" marR="0" lvl="1" indent="-3619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Иногда лучше 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дообучить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модель чем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переобучить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заново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это быстрее!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1524000" marR="0" lvl="1" indent="-3619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Если в системе несколько моделей, то  сравнивать нужно систему в целом</a:t>
            </a:r>
          </a:p>
          <a:p>
            <a:pPr marL="1524000" lvl="2" indent="-361950">
              <a:lnSpc>
                <a:spcPct val="125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Канареечный релиз, теневой релиз, А/Б (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/A/B)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тесты</a:t>
            </a:r>
          </a:p>
          <a:p>
            <a:pPr marL="1524000" marR="0" lvl="1" indent="-3619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После ряда тестов можно перейти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 </a:t>
            </a:r>
            <a:r>
              <a:rPr lang="ru-RU" sz="2000" b="1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conti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nual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learning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сист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ема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сама определяет когда нужно 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дообучиться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!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F093075-4106-07D0-3E3B-3E3891956CA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F1474FFD-039A-B6E2-6C0E-6629C066E7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F1474FFD-039A-B6E2-6C0E-6629C066E7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38CBABE-9C54-2ED7-3DF6-1F2E4F0C5C75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CDA7F57-4E1E-5725-2FBB-9405E419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7" name="Google Shape;117;g13e6e8c9f0c_0_14">
            <a:extLst>
              <a:ext uri="{FF2B5EF4-FFF2-40B4-BE49-F238E27FC236}">
                <a16:creationId xmlns:a16="http://schemas.microsoft.com/office/drawing/2014/main" id="{D24D22F4-AD3A-ED74-2F9F-D8F0FB56D418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РАЗВЕРТЫВАНИЕ МОДЕЛИ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4994" name="Picture 2" descr="https://habrastorage.org/r/w1560/getpro/habr/upload_files/55a/a6d/158/55aa6d15879bdf48c1d1f6f339c0be7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2" y="4404652"/>
            <a:ext cx="5996308" cy="219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0" name="Picture 8" descr="https://habrastorage.org/r/w1560/getpro/habr/upload_files/397/e34/752/397e3475201802a8beaf83f964bcf96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616" y="4293922"/>
            <a:ext cx="5463599" cy="24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13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Управление ИТ-проектами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2028003" y="1576162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Waterfall</a:t>
            </a:r>
            <a:endParaRPr lang="ru-RU" sz="2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9464FE8-654A-829C-393E-A1261496375C}"/>
              </a:ext>
            </a:extLst>
          </p:cNvPr>
          <p:cNvSpPr/>
          <p:nvPr/>
        </p:nvSpPr>
        <p:spPr>
          <a:xfrm>
            <a:off x="1466444" y="2162572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Определение требований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CDCF81-78E4-8DDE-AC3B-CDAA5D7AB7E2}"/>
              </a:ext>
            </a:extLst>
          </p:cNvPr>
          <p:cNvSpPr/>
          <p:nvPr/>
        </p:nvSpPr>
        <p:spPr>
          <a:xfrm>
            <a:off x="1466443" y="2877593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Проектирование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4428C8-20B9-C9AA-88BD-02CC5806BE7E}"/>
              </a:ext>
            </a:extLst>
          </p:cNvPr>
          <p:cNvSpPr/>
          <p:nvPr/>
        </p:nvSpPr>
        <p:spPr>
          <a:xfrm>
            <a:off x="1466443" y="3592614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Реализация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7E28D5-6FB1-7180-DE5A-539FD2E3CB86}"/>
              </a:ext>
            </a:extLst>
          </p:cNvPr>
          <p:cNvSpPr/>
          <p:nvPr/>
        </p:nvSpPr>
        <p:spPr>
          <a:xfrm>
            <a:off x="1466443" y="4307635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Тестирование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3B94650-6BDC-1765-E15C-037DFF21D31D}"/>
              </a:ext>
            </a:extLst>
          </p:cNvPr>
          <p:cNvSpPr/>
          <p:nvPr/>
        </p:nvSpPr>
        <p:spPr>
          <a:xfrm>
            <a:off x="1466443" y="5022656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Развертывание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4CADE98-A1B3-7838-03E3-E18A5F9D6533}"/>
              </a:ext>
            </a:extLst>
          </p:cNvPr>
          <p:cNvSpPr/>
          <p:nvPr/>
        </p:nvSpPr>
        <p:spPr>
          <a:xfrm>
            <a:off x="1466443" y="5737677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Поддержка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3B2EF9D-C667-27A4-0784-6B920CDF357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982161" y="2593459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ABAE82A-7329-1419-CE64-FAD3EE0D30E0}"/>
              </a:ext>
            </a:extLst>
          </p:cNvPr>
          <p:cNvCxnSpPr/>
          <p:nvPr/>
        </p:nvCxnSpPr>
        <p:spPr>
          <a:xfrm flipH="1">
            <a:off x="2982160" y="3308480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437EA64-2103-EDC3-F8FD-F7E2622B671E}"/>
              </a:ext>
            </a:extLst>
          </p:cNvPr>
          <p:cNvCxnSpPr/>
          <p:nvPr/>
        </p:nvCxnSpPr>
        <p:spPr>
          <a:xfrm flipH="1">
            <a:off x="2982159" y="4023501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5F812EC-37FD-2A6A-24D4-EC2EF890D42C}"/>
              </a:ext>
            </a:extLst>
          </p:cNvPr>
          <p:cNvCxnSpPr/>
          <p:nvPr/>
        </p:nvCxnSpPr>
        <p:spPr>
          <a:xfrm flipH="1">
            <a:off x="2982158" y="4738522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2D640CA-6DB6-7E0F-F723-EDC73C6893F4}"/>
              </a:ext>
            </a:extLst>
          </p:cNvPr>
          <p:cNvCxnSpPr/>
          <p:nvPr/>
        </p:nvCxnSpPr>
        <p:spPr>
          <a:xfrm flipH="1">
            <a:off x="2982157" y="5453543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56AB350-373C-D007-8C7A-AFDDC1E3439D}"/>
              </a:ext>
            </a:extLst>
          </p:cNvPr>
          <p:cNvSpPr/>
          <p:nvPr/>
        </p:nvSpPr>
        <p:spPr>
          <a:xfrm>
            <a:off x="7725334" y="1576162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Agile</a:t>
            </a:r>
            <a:endParaRPr lang="ru-RU" sz="22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F988490-84B3-A44D-9341-730925B9EA43}"/>
              </a:ext>
            </a:extLst>
          </p:cNvPr>
          <p:cNvSpPr/>
          <p:nvPr/>
        </p:nvSpPr>
        <p:spPr>
          <a:xfrm>
            <a:off x="7725334" y="2162572"/>
            <a:ext cx="1863590" cy="5820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Определение требований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98C5BFF-E3D3-D345-ACB2-1CBDEC30AD61}"/>
              </a:ext>
            </a:extLst>
          </p:cNvPr>
          <p:cNvSpPr/>
          <p:nvPr/>
        </p:nvSpPr>
        <p:spPr>
          <a:xfrm>
            <a:off x="9140004" y="3078637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Проектирование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4053001-C92B-7115-2DCD-061B9E04E675}"/>
              </a:ext>
            </a:extLst>
          </p:cNvPr>
          <p:cNvSpPr/>
          <p:nvPr/>
        </p:nvSpPr>
        <p:spPr>
          <a:xfrm>
            <a:off x="7725334" y="4137254"/>
            <a:ext cx="186359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Реализация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3D1D1D-C2BD-79AE-DB15-659045CF68E7}"/>
              </a:ext>
            </a:extLst>
          </p:cNvPr>
          <p:cNvSpPr/>
          <p:nvPr/>
        </p:nvSpPr>
        <p:spPr>
          <a:xfrm>
            <a:off x="6010010" y="3226059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Тестирование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801D49D-B321-C559-73E3-CA61425EBE3E}"/>
              </a:ext>
            </a:extLst>
          </p:cNvPr>
          <p:cNvSpPr/>
          <p:nvPr/>
        </p:nvSpPr>
        <p:spPr>
          <a:xfrm>
            <a:off x="6010011" y="4902176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Развертывание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A8B5F6D-FB50-60C9-A344-7BAA0AAC4F3A}"/>
              </a:ext>
            </a:extLst>
          </p:cNvPr>
          <p:cNvSpPr/>
          <p:nvPr/>
        </p:nvSpPr>
        <p:spPr>
          <a:xfrm>
            <a:off x="6010010" y="5641115"/>
            <a:ext cx="2017639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Поддержка</a:t>
            </a:r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B09F0FBF-3EBF-80ED-5851-4D2BFDC08F96}"/>
              </a:ext>
            </a:extLst>
          </p:cNvPr>
          <p:cNvSpPr/>
          <p:nvPr/>
        </p:nvSpPr>
        <p:spPr>
          <a:xfrm>
            <a:off x="8858395" y="2430929"/>
            <a:ext cx="1470989" cy="1276588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F7C81E6B-1484-F120-87DB-5D33F923994C}"/>
              </a:ext>
            </a:extLst>
          </p:cNvPr>
          <p:cNvSpPr/>
          <p:nvPr/>
        </p:nvSpPr>
        <p:spPr>
          <a:xfrm rot="5400000">
            <a:off x="8707002" y="2770062"/>
            <a:ext cx="1750581" cy="1494181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D1ECDBEC-8915-4005-A481-88C0D2778C2A}"/>
              </a:ext>
            </a:extLst>
          </p:cNvPr>
          <p:cNvSpPr/>
          <p:nvPr/>
        </p:nvSpPr>
        <p:spPr>
          <a:xfrm rot="10800000">
            <a:off x="6837343" y="2909855"/>
            <a:ext cx="1750581" cy="1494181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4786BEDD-6853-5F51-8D2F-5D8D099C65F1}"/>
              </a:ext>
            </a:extLst>
          </p:cNvPr>
          <p:cNvSpPr/>
          <p:nvPr/>
        </p:nvSpPr>
        <p:spPr>
          <a:xfrm rot="16200000">
            <a:off x="6952411" y="2302120"/>
            <a:ext cx="1548606" cy="1823272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84A1B62-99AC-B05D-BB26-34C96F1FC80D}"/>
              </a:ext>
            </a:extLst>
          </p:cNvPr>
          <p:cNvCxnSpPr>
            <a:cxnSpLocks/>
          </p:cNvCxnSpPr>
          <p:nvPr/>
        </p:nvCxnSpPr>
        <p:spPr>
          <a:xfrm flipH="1">
            <a:off x="6588131" y="3665990"/>
            <a:ext cx="1" cy="1236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62E9C6D-C934-00F6-0CEF-C47195390F81}"/>
              </a:ext>
            </a:extLst>
          </p:cNvPr>
          <p:cNvCxnSpPr/>
          <p:nvPr/>
        </p:nvCxnSpPr>
        <p:spPr>
          <a:xfrm flipH="1">
            <a:off x="7018829" y="5354531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2722484" y="1025196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Четкое ТЗ</a:t>
            </a:r>
            <a:endParaRPr lang="ru-RU" sz="220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6010010" y="887274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Нет ТЗ</a:t>
            </a:r>
            <a:endParaRPr lang="ru-RU" sz="22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577845" y="6291804"/>
            <a:ext cx="4711785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Известны и методы и результаты</a:t>
            </a:r>
            <a:endParaRPr lang="ru-RU" sz="20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6567167" y="6247180"/>
            <a:ext cx="4930815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Не Известны методы </a:t>
            </a:r>
            <a:r>
              <a:rPr lang="ru-RU" sz="2000" dirty="0"/>
              <a:t>или</a:t>
            </a:r>
            <a:r>
              <a:rPr lang="ru-RU" sz="2000" dirty="0" smtClean="0"/>
              <a:t> результаты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046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2175</Words>
  <Application>Microsoft Office PowerPoint</Application>
  <PresentationFormat>Широкоэкранный</PresentationFormat>
  <Paragraphs>399</Paragraphs>
  <Slides>45</Slides>
  <Notes>31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4" baseType="lpstr">
      <vt:lpstr>Arial</vt:lpstr>
      <vt:lpstr>Courier New</vt:lpstr>
      <vt:lpstr>Times New Roman</vt:lpstr>
      <vt:lpstr>Roboto Medium</vt:lpstr>
      <vt:lpstr>Calibri</vt:lpstr>
      <vt:lpstr>Roboto</vt:lpstr>
      <vt:lpstr>Raleway</vt:lpstr>
      <vt:lpstr>Тема Office</vt:lpstr>
      <vt:lpstr>CorelDRAW</vt:lpstr>
      <vt:lpstr>Классические методики управления проектами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Модель Cynefin (Кеневин)</vt:lpstr>
      <vt:lpstr>Модель Cynefin (Кеневин)</vt:lpstr>
      <vt:lpstr>Модель Cynefin (Кеневин)</vt:lpstr>
      <vt:lpstr>Модель Cynefin (Кеневин)</vt:lpstr>
      <vt:lpstr>Простая среда/система (Simple / Obvious)</vt:lpstr>
      <vt:lpstr>Простая среда/система(Simple / Obvious)</vt:lpstr>
      <vt:lpstr>Сложная среда/система(Complicated)</vt:lpstr>
      <vt:lpstr>Сложная среда/система(Complicated)</vt:lpstr>
      <vt:lpstr>Запутанная/комплексная среда/система(Complex)</vt:lpstr>
      <vt:lpstr>Запутанная/комплексная среда/система(Complex)</vt:lpstr>
      <vt:lpstr>Хаотическая среда/система(Chaotic)</vt:lpstr>
      <vt:lpstr>Хаотическая среда/система(Chaotic)</vt:lpstr>
      <vt:lpstr>Модель Cynefin (Кеневин)</vt:lpstr>
      <vt:lpstr>Модель Cynefin (Кеневин)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215</cp:revision>
  <dcterms:created xsi:type="dcterms:W3CDTF">2022-06-09T07:43:07Z</dcterms:created>
  <dcterms:modified xsi:type="dcterms:W3CDTF">2024-12-13T05:37:39Z</dcterms:modified>
</cp:coreProperties>
</file>